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2.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9" r:id="rId2"/>
    <p:sldMasterId id="2147483660" r:id="rId3"/>
    <p:sldMasterId id="2147483661" r:id="rId4"/>
    <p:sldMasterId id="2147483662" r:id="rId5"/>
    <p:sldMasterId id="2147483663" r:id="rId6"/>
    <p:sldMasterId id="2147483664" r:id="rId7"/>
    <p:sldMasterId id="2147483665" r:id="rId8"/>
    <p:sldMasterId id="2147483666" r:id="rId9"/>
    <p:sldMasterId id="2147483667" r:id="rId10"/>
    <p:sldMasterId id="2147483668" r:id="rId11"/>
    <p:sldMasterId id="2147483669" r:id="rId12"/>
  </p:sldMasterIdLst>
  <p:notesMasterIdLst>
    <p:notesMasterId r:id="rId51"/>
  </p:notesMasterIdLst>
  <p:handoutMasterIdLst>
    <p:handoutMasterId r:id="rId52"/>
  </p:handoutMasterIdLst>
  <p:sldIdLst>
    <p:sldId id="345" r:id="rId13"/>
    <p:sldId id="407" r:id="rId14"/>
    <p:sldId id="408" r:id="rId15"/>
    <p:sldId id="353" r:id="rId16"/>
    <p:sldId id="398" r:id="rId17"/>
    <p:sldId id="390" r:id="rId18"/>
    <p:sldId id="391" r:id="rId19"/>
    <p:sldId id="392" r:id="rId20"/>
    <p:sldId id="354" r:id="rId21"/>
    <p:sldId id="357" r:id="rId22"/>
    <p:sldId id="395" r:id="rId23"/>
    <p:sldId id="355" r:id="rId24"/>
    <p:sldId id="393" r:id="rId25"/>
    <p:sldId id="356" r:id="rId26"/>
    <p:sldId id="394" r:id="rId27"/>
    <p:sldId id="358" r:id="rId28"/>
    <p:sldId id="396" r:id="rId29"/>
    <p:sldId id="359" r:id="rId30"/>
    <p:sldId id="360" r:id="rId31"/>
    <p:sldId id="361" r:id="rId32"/>
    <p:sldId id="403" r:id="rId33"/>
    <p:sldId id="400" r:id="rId34"/>
    <p:sldId id="401" r:id="rId35"/>
    <p:sldId id="402" r:id="rId36"/>
    <p:sldId id="362" r:id="rId37"/>
    <p:sldId id="405" r:id="rId38"/>
    <p:sldId id="404" r:id="rId39"/>
    <p:sldId id="406" r:id="rId40"/>
    <p:sldId id="363" r:id="rId41"/>
    <p:sldId id="397" r:id="rId42"/>
    <p:sldId id="364" r:id="rId43"/>
    <p:sldId id="365" r:id="rId44"/>
    <p:sldId id="399" r:id="rId45"/>
    <p:sldId id="366" r:id="rId46"/>
    <p:sldId id="367" r:id="rId47"/>
    <p:sldId id="368" r:id="rId48"/>
    <p:sldId id="389" r:id="rId49"/>
    <p:sldId id="335" r:id="rId50"/>
  </p:sldIdLst>
  <p:sldSz cx="9144000" cy="5143500" type="screen16x9"/>
  <p:notesSz cx="6858000" cy="9144000"/>
  <p:defaultTextStyle>
    <a:defPPr>
      <a:defRPr lang="en-US"/>
    </a:defPPr>
    <a:lvl1pPr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1pPr>
    <a:lvl2pPr marL="20574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2pPr>
    <a:lvl3pPr marL="41148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3pPr>
    <a:lvl4pPr marL="61722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4pPr>
    <a:lvl5pPr marL="822960" algn="ctr" rtl="0" fontAlgn="base">
      <a:spcBef>
        <a:spcPct val="0"/>
      </a:spcBef>
      <a:spcAft>
        <a:spcPct val="0"/>
      </a:spcAft>
      <a:defRPr sz="2900" kern="1200">
        <a:solidFill>
          <a:srgbClr val="000000"/>
        </a:solidFill>
        <a:latin typeface="Gill Sans" charset="0"/>
        <a:ea typeface="ヒラギノ角ゴ ProN W3" charset="0"/>
        <a:cs typeface="ヒラギノ角ゴ ProN W3" charset="0"/>
        <a:sym typeface="Gill Sans" charset="0"/>
      </a:defRPr>
    </a:lvl5pPr>
    <a:lvl6pPr marL="102870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6pPr>
    <a:lvl7pPr marL="123444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7pPr>
    <a:lvl8pPr marL="144018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8pPr>
    <a:lvl9pPr marL="1645920" algn="l" defTabSz="205740" rtl="0" eaLnBrk="1" latinLnBrk="0" hangingPunct="1">
      <a:defRPr sz="29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2"/>
    <p:restoredTop sz="80179" autoAdjust="0"/>
  </p:normalViewPr>
  <p:slideViewPr>
    <p:cSldViewPr snapToObjects="1">
      <p:cViewPr>
        <p:scale>
          <a:sx n="100" d="100"/>
          <a:sy n="100" d="100"/>
        </p:scale>
        <p:origin x="1512"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50" Type="http://schemas.openxmlformats.org/officeDocument/2006/relationships/slide" Target="slides/slide38.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6DD960-9C92-A94C-8D19-31E99C43284A}" type="datetimeFigureOut">
              <a:rPr lang="en-US" smtClean="0"/>
              <a:t>11/16/16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2DC403-6CB4-FA4D-994A-69D38F832018}" type="slidenum">
              <a:rPr lang="en-US" smtClean="0"/>
              <a:t>‹#›</a:t>
            </a:fld>
            <a:endParaRPr lang="en-US"/>
          </a:p>
        </p:txBody>
      </p:sp>
    </p:spTree>
    <p:extLst>
      <p:ext uri="{BB962C8B-B14F-4D97-AF65-F5344CB8AC3E}">
        <p14:creationId xmlns:p14="http://schemas.microsoft.com/office/powerpoint/2010/main" val="38718692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Rot="1" noChangeAspect="1" noChangeArrowheads="1" noTextEdit="1"/>
          </p:cNvSpPr>
          <p:nvPr>
            <p:ph type="sldImg"/>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8674"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819721"/>
      </p:ext>
    </p:extLst>
  </p:cSld>
  <p:clrMap bg1="lt1" tx1="dk1" bg2="lt2" tx2="dk2" accent1="accent1" accent2="accent2" accent3="accent3" accent4="accent4" accent5="accent5" accent6="accent6" hlink="hlink" folHlink="folHlink"/>
  <p:hf hdr="0" ftr="0" dt="0"/>
  <p:notesStyle>
    <a:lvl1pPr algn="l" rtl="0" fontAlgn="base">
      <a:spcBef>
        <a:spcPct val="0"/>
      </a:spcBef>
      <a:spcAft>
        <a:spcPct val="0"/>
      </a:spcAft>
      <a:defRPr sz="500" kern="1200">
        <a:solidFill>
          <a:schemeClr val="tx1"/>
        </a:solidFill>
        <a:latin typeface="Gill Sans" charset="0"/>
        <a:ea typeface="ＭＳ Ｐゴシック" charset="0"/>
        <a:cs typeface="+mn-cs"/>
      </a:defRPr>
    </a:lvl1pPr>
    <a:lvl2pPr marL="205740" algn="l" rtl="0" fontAlgn="base">
      <a:spcBef>
        <a:spcPct val="0"/>
      </a:spcBef>
      <a:spcAft>
        <a:spcPct val="0"/>
      </a:spcAft>
      <a:defRPr sz="500" kern="1200">
        <a:solidFill>
          <a:schemeClr val="tx1"/>
        </a:solidFill>
        <a:latin typeface="Gill Sans" charset="0"/>
        <a:ea typeface="ＭＳ Ｐゴシック" charset="0"/>
        <a:cs typeface="+mn-cs"/>
      </a:defRPr>
    </a:lvl2pPr>
    <a:lvl3pPr marL="411480" algn="l" rtl="0" fontAlgn="base">
      <a:spcBef>
        <a:spcPct val="0"/>
      </a:spcBef>
      <a:spcAft>
        <a:spcPct val="0"/>
      </a:spcAft>
      <a:defRPr sz="500" kern="1200">
        <a:solidFill>
          <a:schemeClr val="tx1"/>
        </a:solidFill>
        <a:latin typeface="Gill Sans" charset="0"/>
        <a:ea typeface="ＭＳ Ｐゴシック" charset="0"/>
        <a:cs typeface="+mn-cs"/>
      </a:defRPr>
    </a:lvl3pPr>
    <a:lvl4pPr marL="617220" algn="l" rtl="0" fontAlgn="base">
      <a:spcBef>
        <a:spcPct val="0"/>
      </a:spcBef>
      <a:spcAft>
        <a:spcPct val="0"/>
      </a:spcAft>
      <a:defRPr sz="500" kern="1200">
        <a:solidFill>
          <a:schemeClr val="tx1"/>
        </a:solidFill>
        <a:latin typeface="Gill Sans" charset="0"/>
        <a:ea typeface="ＭＳ Ｐゴシック" charset="0"/>
        <a:cs typeface="+mn-cs"/>
      </a:defRPr>
    </a:lvl4pPr>
    <a:lvl5pPr marL="822960" algn="l" rtl="0" fontAlgn="base">
      <a:spcBef>
        <a:spcPct val="0"/>
      </a:spcBef>
      <a:spcAft>
        <a:spcPct val="0"/>
      </a:spcAft>
      <a:defRPr sz="500" kern="1200">
        <a:solidFill>
          <a:schemeClr val="tx1"/>
        </a:solidFill>
        <a:latin typeface="Gill Sans" charset="0"/>
        <a:ea typeface="ＭＳ Ｐゴシック" charset="0"/>
        <a:cs typeface="+mn-cs"/>
      </a:defRPr>
    </a:lvl5pPr>
    <a:lvl6pPr marL="1028700" algn="l" defTabSz="205740" rtl="0" eaLnBrk="1" latinLnBrk="0" hangingPunct="1">
      <a:defRPr sz="500" kern="1200">
        <a:solidFill>
          <a:schemeClr val="tx1"/>
        </a:solidFill>
        <a:latin typeface="+mn-lt"/>
        <a:ea typeface="+mn-ea"/>
        <a:cs typeface="+mn-cs"/>
      </a:defRPr>
    </a:lvl6pPr>
    <a:lvl7pPr marL="1234440" algn="l" defTabSz="205740" rtl="0" eaLnBrk="1" latinLnBrk="0" hangingPunct="1">
      <a:defRPr sz="500" kern="1200">
        <a:solidFill>
          <a:schemeClr val="tx1"/>
        </a:solidFill>
        <a:latin typeface="+mn-lt"/>
        <a:ea typeface="+mn-ea"/>
        <a:cs typeface="+mn-cs"/>
      </a:defRPr>
    </a:lvl7pPr>
    <a:lvl8pPr marL="1440180" algn="l" defTabSz="205740" rtl="0" eaLnBrk="1" latinLnBrk="0" hangingPunct="1">
      <a:defRPr sz="500" kern="1200">
        <a:solidFill>
          <a:schemeClr val="tx1"/>
        </a:solidFill>
        <a:latin typeface="+mn-lt"/>
        <a:ea typeface="+mn-ea"/>
        <a:cs typeface="+mn-cs"/>
      </a:defRPr>
    </a:lvl8pPr>
    <a:lvl9pPr marL="1645920" algn="l" defTabSz="205740"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1" Type="http://schemas.openxmlformats.org/officeDocument/2006/relationships/hyperlink" Target="http://www.storagesearch.com/ssd-flashetc.html" TargetMode="External"/><Relationship Id="rId12" Type="http://schemas.openxmlformats.org/officeDocument/2006/relationships/hyperlink" Target="http://www.storagesearch.com/solidaccesstech.html" TargetMode="External"/><Relationship Id="rId13" Type="http://schemas.openxmlformats.org/officeDocument/2006/relationships/hyperlink" Target="http://www.storagesearch.com/serialscsi.html" TargetMode="External"/><Relationship Id="rId14" Type="http://schemas.openxmlformats.org/officeDocument/2006/relationships/hyperlink" Target="http://www.storagesearch.com/ocz.html" TargetMode="External"/><Relationship Id="rId15" Type="http://schemas.openxmlformats.org/officeDocument/2006/relationships/hyperlink" Target="http://www.storagesearch.com/ssd-2p5.html" TargetMode="External"/><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www.storagesearch.com/texasmem.html" TargetMode="External"/><Relationship Id="rId4" Type="http://schemas.openxmlformats.org/officeDocument/2006/relationships/hyperlink" Target="http://web.archive.org/web/20000621204120/http:/www.emc.com/about/emc_story/brief_history.jsp" TargetMode="External"/><Relationship Id="rId5" Type="http://schemas.openxmlformats.org/officeDocument/2006/relationships/hyperlink" Target="http://www.storagesearch.com/atto.html" TargetMode="External"/><Relationship Id="rId6" Type="http://schemas.openxmlformats.org/officeDocument/2006/relationships/hyperlink" Target="http://web.archive.org/web/19970209060745/www.attotech.com/sildisk.html" TargetMode="External"/><Relationship Id="rId7" Type="http://schemas.openxmlformats.org/officeDocument/2006/relationships/hyperlink" Target="http://www.STORAGEsearch.com/bitmicro.html" TargetMode="External"/><Relationship Id="rId8" Type="http://schemas.openxmlformats.org/officeDocument/2006/relationships/hyperlink" Target="http://www.bitmicro.com/company_milestones_1999-1995.php" TargetMode="External"/><Relationship Id="rId9" Type="http://schemas.openxmlformats.org/officeDocument/2006/relationships/hyperlink" Target="http://www.storagesearch.com/news2001-june2.html" TargetMode="External"/><Relationship Id="rId10" Type="http://schemas.openxmlformats.org/officeDocument/2006/relationships/hyperlink" Target="http://www.storagesearch.com/adtron.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toragesearch.com/ssd-pcie.html" TargetMode="External"/><Relationship Id="rId4" Type="http://schemas.openxmlformats.org/officeDocument/2006/relationships/hyperlink" Target="http://www.storagesearch.com/ssd-2p5.html"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50000"/>
              </a:lnSpc>
            </a:pPr>
            <a:r>
              <a:rPr lang="en-US" dirty="0" smtClean="0"/>
              <a:t>The first version of what is now called the ATA/ATAPI interface was developed by Western Digital under the name Integrated Drive Electronics (IDE).</a:t>
            </a:r>
          </a:p>
          <a:p>
            <a:pPr>
              <a:lnSpc>
                <a:spcPct val="50000"/>
              </a:lnSpc>
            </a:pPr>
            <a:endParaRPr lang="en-US" dirty="0" smtClean="0"/>
          </a:p>
          <a:p>
            <a:pPr>
              <a:lnSpc>
                <a:spcPct val="50000"/>
              </a:lnSpc>
            </a:pPr>
            <a:r>
              <a:rPr lang="en-US" dirty="0" smtClean="0"/>
              <a:t>Parallel ATA cables transfer data 16 bits at a time. The traditional cable uses 40-pin connectors attached to a ribbon cable. Each cable has two or three connectors, one of which plugs into an adapter interfacing with the rest of the computer system. The remaining connector(s) plug into storage devices, most commonly hard disk drives or optical drives.</a:t>
            </a:r>
          </a:p>
          <a:p>
            <a:pPr>
              <a:lnSpc>
                <a:spcPct val="50000"/>
              </a:lnSpc>
            </a:pPr>
            <a:endParaRPr lang="en-US" dirty="0" smtClean="0"/>
          </a:p>
          <a:p>
            <a:pPr>
              <a:lnSpc>
                <a:spcPct val="50000"/>
              </a:lnSpc>
            </a:pPr>
            <a:r>
              <a:rPr lang="en-US" dirty="0" smtClean="0"/>
              <a:t>ATA's cables have had 40 wires for most of its history (44 conductors for the smaller form-factor version used for 2.5" drives—the extra four for power), but an 80-wire version appeared with the introduction of the Ultra DMA/33 (UDMA) mode. </a:t>
            </a:r>
          </a:p>
          <a:p>
            <a:pPr>
              <a:lnSpc>
                <a:spcPct val="50000"/>
              </a:lnSpc>
            </a:pPr>
            <a:endParaRPr lang="en-US" dirty="0" smtClean="0"/>
          </a:p>
          <a:p>
            <a:pPr>
              <a:lnSpc>
                <a:spcPct val="50000"/>
              </a:lnSpc>
            </a:pPr>
            <a:r>
              <a:rPr lang="en-US" dirty="0" smtClean="0"/>
              <a:t>In 1994, about the same time that the ATA-1 standard was adopted, Western Digital introduced drives under a newer name, Enhanced IDE (EIDE).</a:t>
            </a:r>
          </a:p>
          <a:p>
            <a:pPr>
              <a:lnSpc>
                <a:spcPct val="50000"/>
              </a:lnSpc>
            </a:pPr>
            <a:endParaRPr lang="en-US" dirty="0" smtClean="0"/>
          </a:p>
          <a:p>
            <a:pPr>
              <a:lnSpc>
                <a:spcPct val="50000"/>
              </a:lnSpc>
            </a:pPr>
            <a:r>
              <a:rPr lang="en-US" dirty="0" smtClean="0"/>
              <a:t>Parallel ATA – 40 pin - cables have a maximum allowable length of only 18 inches. </a:t>
            </a:r>
          </a:p>
          <a:p>
            <a:pPr>
              <a:lnSpc>
                <a:spcPct val="50000"/>
              </a:lnSpc>
            </a:pPr>
            <a:endParaRPr lang="en-US" dirty="0" smtClean="0"/>
          </a:p>
          <a:p>
            <a:pPr>
              <a:lnSpc>
                <a:spcPct val="50000"/>
              </a:lnSpc>
            </a:pPr>
            <a:r>
              <a:rPr lang="en-US" dirty="0" smtClean="0"/>
              <a:t>Max</a:t>
            </a:r>
            <a:r>
              <a:rPr lang="en-US" baseline="0" dirty="0" smtClean="0"/>
              <a:t> throughput – 100 Mbps</a:t>
            </a:r>
            <a:endParaRPr lang="en-US" dirty="0" smtClean="0"/>
          </a:p>
          <a:p>
            <a:pPr>
              <a:lnSpc>
                <a:spcPct val="50000"/>
              </a:lnSpc>
            </a:pPr>
            <a:endParaRPr lang="en-US" dirty="0" smtClean="0"/>
          </a:p>
          <a:p>
            <a:pPr>
              <a:lnSpc>
                <a:spcPct val="50000"/>
              </a:lnSpc>
            </a:pPr>
            <a:r>
              <a:rPr lang="en-US" dirty="0" smtClean="0"/>
              <a:t>SCSI (</a:t>
            </a:r>
            <a:r>
              <a:rPr lang="en-US" b="1" dirty="0" smtClean="0"/>
              <a:t>Small Computer System Interface) </a:t>
            </a:r>
          </a:p>
          <a:p>
            <a:pPr>
              <a:lnSpc>
                <a:spcPct val="50000"/>
              </a:lnSpc>
            </a:pPr>
            <a:endParaRPr lang="en-US" b="1" dirty="0" smtClean="0"/>
          </a:p>
          <a:p>
            <a:pPr>
              <a:lnSpc>
                <a:spcPct val="50000"/>
              </a:lnSpc>
            </a:pPr>
            <a:r>
              <a:rPr lang="en-US" dirty="0" smtClean="0"/>
              <a:t>Parallel SCSI (formally, SCSI Parallel Interface, or SPI) is one of the interface implementations in the SCSI family. In addition to being a data bus, SPI is a parallel electrical bus: There is one set of electrical connections stretching from one end of the SCSI bus to the other. A SCSI device attaches to the bus but does not interrupt it. Both ends of the bus must be terminated.</a:t>
            </a:r>
          </a:p>
          <a:p>
            <a:pPr>
              <a:lnSpc>
                <a:spcPct val="50000"/>
              </a:lnSpc>
            </a:pP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50000"/>
              </a:lnSpc>
            </a:pPr>
            <a:r>
              <a:rPr lang="en-US" dirty="0" smtClean="0"/>
              <a:t>Serial ATA (SATA, abbreviated from Serial AT Attachment) is a computer bus interface that connects host bus adapters to mass storage devices such as hard disk drives and optical drives. </a:t>
            </a:r>
          </a:p>
          <a:p>
            <a:pPr>
              <a:lnSpc>
                <a:spcPct val="50000"/>
              </a:lnSpc>
            </a:pPr>
            <a:r>
              <a:rPr lang="en-US" dirty="0" smtClean="0"/>
              <a:t>Serial ATA succeeded the older Parallel ATA (PATA) standard, offering several advantages over the older interface: reduced cable size and cost (seven conductors instead of 40 or 80), native hot swapping, faster data transfer through higher signaling rates, and more efficient transfer through an (optional) I/O queuing protocol.</a:t>
            </a:r>
          </a:p>
          <a:p>
            <a:pPr>
              <a:lnSpc>
                <a:spcPct val="50000"/>
              </a:lnSpc>
            </a:pPr>
            <a:endParaRPr lang="en-US" dirty="0" smtClean="0"/>
          </a:p>
          <a:p>
            <a:pPr>
              <a:lnSpc>
                <a:spcPct val="50000"/>
              </a:lnSpc>
            </a:pPr>
            <a:r>
              <a:rPr lang="en-US" dirty="0" smtClean="0"/>
              <a:t>The Serial ATA Spec includes logic for SATA device </a:t>
            </a:r>
            <a:r>
              <a:rPr lang="en-US" dirty="0" err="1" smtClean="0"/>
              <a:t>hotplugging</a:t>
            </a:r>
            <a:r>
              <a:rPr lang="en-US" dirty="0" smtClean="0"/>
              <a:t>. Devices and motherboards that meet the interoperability specification are capable of hot plugging.</a:t>
            </a:r>
          </a:p>
          <a:p>
            <a:pPr>
              <a:lnSpc>
                <a:spcPct val="50000"/>
              </a:lnSpc>
            </a:pPr>
            <a:endParaRPr lang="en-US" dirty="0" smtClean="0"/>
          </a:p>
          <a:p>
            <a:pPr marL="0" marR="0" indent="0" algn="l" defTabSz="914400" rtl="0" eaLnBrk="1" fontAlgn="base" latinLnBrk="0" hangingPunct="1">
              <a:lnSpc>
                <a:spcPct val="50000"/>
              </a:lnSpc>
              <a:spcBef>
                <a:spcPct val="0"/>
              </a:spcBef>
              <a:spcAft>
                <a:spcPct val="0"/>
              </a:spcAft>
              <a:buClrTx/>
              <a:buSzTx/>
              <a:buFontTx/>
              <a:buNone/>
              <a:tabLst/>
              <a:defRPr/>
            </a:pPr>
            <a:r>
              <a:rPr lang="en-US" b="1" dirty="0" smtClean="0"/>
              <a:t>SATA revision 3.0 (6 </a:t>
            </a:r>
            <a:r>
              <a:rPr lang="en-US" b="1" dirty="0" err="1" smtClean="0"/>
              <a:t>Gbit</a:t>
            </a:r>
            <a:r>
              <a:rPr lang="en-US" b="1" dirty="0" smtClean="0"/>
              <a:t>/s, 600 MB/s)</a:t>
            </a:r>
          </a:p>
          <a:p>
            <a:pPr marL="0" marR="0" indent="0" algn="l" defTabSz="914400" rtl="0" eaLnBrk="1" fontAlgn="base" latinLnBrk="0" hangingPunct="1">
              <a:lnSpc>
                <a:spcPct val="50000"/>
              </a:lnSpc>
              <a:spcBef>
                <a:spcPct val="0"/>
              </a:spcBef>
              <a:spcAft>
                <a:spcPct val="0"/>
              </a:spcAft>
              <a:buClrTx/>
              <a:buSzTx/>
              <a:buFontTx/>
              <a:buNone/>
              <a:tabLst/>
              <a:defRPr/>
            </a:pPr>
            <a:endParaRPr lang="en-US" b="1" dirty="0" smtClean="0"/>
          </a:p>
          <a:p>
            <a:pPr marL="0" marR="0" indent="0" algn="l" defTabSz="914400" rtl="0" eaLnBrk="1" fontAlgn="base" latinLnBrk="0" hangingPunct="1">
              <a:lnSpc>
                <a:spcPct val="50000"/>
              </a:lnSpc>
              <a:spcBef>
                <a:spcPct val="0"/>
              </a:spcBef>
              <a:spcAft>
                <a:spcPct val="0"/>
              </a:spcAft>
              <a:buClrTx/>
              <a:buSzTx/>
              <a:buFontTx/>
              <a:buNone/>
              <a:tabLst/>
              <a:defRPr/>
            </a:pPr>
            <a:endParaRPr lang="en-US" b="1" dirty="0" smtClean="0"/>
          </a:p>
          <a:p>
            <a:pPr>
              <a:lnSpc>
                <a:spcPct val="50000"/>
              </a:lnSpc>
            </a:pPr>
            <a:endParaRPr lang="en-US" dirty="0" smtClean="0"/>
          </a:p>
          <a:p>
            <a:pPr marL="0" marR="0" indent="0" algn="l" defTabSz="914400" rtl="0" eaLnBrk="1" fontAlgn="base" latinLnBrk="0" hangingPunct="1">
              <a:lnSpc>
                <a:spcPct val="50000"/>
              </a:lnSpc>
              <a:spcBef>
                <a:spcPct val="0"/>
              </a:spcBef>
              <a:spcAft>
                <a:spcPct val="0"/>
              </a:spcAft>
              <a:buClrTx/>
              <a:buSzTx/>
              <a:buFontTx/>
              <a:buNone/>
              <a:tabLst/>
              <a:defRPr/>
            </a:pPr>
            <a:r>
              <a:rPr lang="en-US" b="1" dirty="0" smtClean="0"/>
              <a:t>Modern SCSI (SAS) (6 </a:t>
            </a:r>
            <a:r>
              <a:rPr lang="en-US" b="1" dirty="0" err="1" smtClean="0"/>
              <a:t>Gbit</a:t>
            </a:r>
            <a:r>
              <a:rPr lang="en-US" b="1" dirty="0" smtClean="0"/>
              <a:t>/s, 600 MB/s)</a:t>
            </a:r>
          </a:p>
          <a:p>
            <a:pPr>
              <a:lnSpc>
                <a:spcPct val="50000"/>
              </a:lnSpc>
            </a:pPr>
            <a:endParaRPr lang="en-US" dirty="0" smtClean="0"/>
          </a:p>
          <a:p>
            <a:pPr>
              <a:lnSpc>
                <a:spcPct val="50000"/>
              </a:lnSpc>
            </a:pPr>
            <a:r>
              <a:rPr lang="en-US" dirty="0" smtClean="0"/>
              <a:t>Recent versions of SCSI—​Serial Attached SCSI (SAS), SCSI-over-</a:t>
            </a:r>
            <a:r>
              <a:rPr lang="en-US" dirty="0" err="1" smtClean="0"/>
              <a:t>Fibre</a:t>
            </a:r>
            <a:r>
              <a:rPr lang="en-US" dirty="0" smtClean="0"/>
              <a:t> Channel Protocol (FCP), and USB Attached SCSI (UAS)—​break from the traditional parallel SCSI standards and perform data transfer via serial communications. Although much of the SCSI documentation talks about the parallel interface, all modern development efforts use serial interfaces. Serial interfaces have a number of advantages over parallel SCSI, including higher data rates, simplified cabling, longer reach, and improved fault isolation. The primary reason for the shift to serial interfaces is the clock skew issue of high speed parallel interfaces, which makes the faster variants of parallel SCSI susceptible to problems caused by cabling and termination</a:t>
            </a:r>
          </a:p>
          <a:p>
            <a:pPr>
              <a:lnSpc>
                <a:spcPct val="50000"/>
              </a:lnSpc>
            </a:pPr>
            <a:endParaRPr lang="en-US" dirty="0" smtClean="0"/>
          </a:p>
          <a:p>
            <a:pPr>
              <a:lnSpc>
                <a:spcPct val="50000"/>
              </a:lnSpc>
            </a:pPr>
            <a:r>
              <a:rPr lang="en-US" b="1" dirty="0" smtClean="0"/>
              <a:t>SAS vs SATA</a:t>
            </a:r>
          </a:p>
          <a:p>
            <a:pPr marL="0" marR="0" indent="0" algn="l" defTabSz="914400" rtl="0" eaLnBrk="1" fontAlgn="base" latinLnBrk="0" hangingPunct="1">
              <a:lnSpc>
                <a:spcPct val="50000"/>
              </a:lnSpc>
              <a:spcBef>
                <a:spcPct val="0"/>
              </a:spcBef>
              <a:spcAft>
                <a:spcPct val="0"/>
              </a:spcAft>
              <a:buClrTx/>
              <a:buSzTx/>
              <a:buFontTx/>
              <a:buNone/>
              <a:tabLst/>
              <a:defRPr/>
            </a:pPr>
            <a:endParaRPr lang="en-US" b="1" dirty="0" smtClean="0"/>
          </a:p>
          <a:p>
            <a:pPr marL="0" marR="0" indent="0" algn="l" defTabSz="914400" rtl="0" eaLnBrk="1" fontAlgn="base" latinLnBrk="0" hangingPunct="1">
              <a:lnSpc>
                <a:spcPct val="50000"/>
              </a:lnSpc>
              <a:spcBef>
                <a:spcPct val="0"/>
              </a:spcBef>
              <a:spcAft>
                <a:spcPct val="0"/>
              </a:spcAft>
              <a:buClrTx/>
              <a:buSzTx/>
              <a:buFontTx/>
              <a:buNone/>
              <a:tabLst/>
              <a:defRPr/>
            </a:pPr>
            <a:r>
              <a:rPr lang="en-US" b="0" dirty="0" smtClean="0"/>
              <a:t>Make no mistake, though their serial interfaces make them appear quite similar, SAS and SATA drives are vastly different. SAS drives are engineered for rugged enterprise duty and every component (drive motor, spindle, actuator, magnetic recording heads, control and servo processors, firmware, etc.) is specifically designed and manufactured for that rigorous use. SATA drives are impressive examples of clever engineering to achieve great capacity at low cost, but they are in no way capable of meeting the performance and reliability standards demanded in high-availability enterprise storage applications.</a:t>
            </a:r>
          </a:p>
          <a:p>
            <a:pPr marL="0" marR="0" indent="0" algn="l" defTabSz="914400" rtl="0" eaLnBrk="1" fontAlgn="base" latinLnBrk="0" hangingPunct="1">
              <a:lnSpc>
                <a:spcPct val="50000"/>
              </a:lnSpc>
              <a:spcBef>
                <a:spcPct val="0"/>
              </a:spcBef>
              <a:spcAft>
                <a:spcPct val="0"/>
              </a:spcAft>
              <a:buClrTx/>
              <a:buSzTx/>
              <a:buFontTx/>
              <a:buNone/>
              <a:tabLst/>
              <a:defRPr/>
            </a:pPr>
            <a:endParaRPr lang="en-US" b="1" dirty="0" smtClean="0"/>
          </a:p>
          <a:p>
            <a:pPr marL="0" marR="0" indent="0" algn="l" defTabSz="914400" rtl="0" eaLnBrk="1" fontAlgn="base" latinLnBrk="0" hangingPunct="1">
              <a:lnSpc>
                <a:spcPct val="50000"/>
              </a:lnSpc>
              <a:spcBef>
                <a:spcPct val="0"/>
              </a:spcBef>
              <a:spcAft>
                <a:spcPct val="0"/>
              </a:spcAft>
              <a:buClrTx/>
              <a:buSzTx/>
              <a:buFontTx/>
              <a:buNone/>
              <a:tabLst/>
              <a:defRPr/>
            </a:pPr>
            <a:endParaRPr lang="en-US" b="1" dirty="0" smtClean="0"/>
          </a:p>
          <a:p>
            <a:pPr marL="0" marR="0" indent="0" algn="l" defTabSz="914400" rtl="0" eaLnBrk="1" fontAlgn="base" latinLnBrk="0" hangingPunct="1">
              <a:lnSpc>
                <a:spcPct val="50000"/>
              </a:lnSpc>
              <a:spcBef>
                <a:spcPct val="0"/>
              </a:spcBef>
              <a:spcAft>
                <a:spcPct val="0"/>
              </a:spcAft>
              <a:buClrTx/>
              <a:buSzTx/>
              <a:buFontTx/>
              <a:buNone/>
              <a:tabLst/>
              <a:defRPr/>
            </a:pPr>
            <a:r>
              <a:rPr lang="en-US" b="1" dirty="0" smtClean="0"/>
              <a:t>Interoperability:</a:t>
            </a:r>
          </a:p>
          <a:p>
            <a:pPr marL="0" marR="0" indent="0" algn="l" defTabSz="914400" rtl="0" eaLnBrk="1" fontAlgn="base" latinLnBrk="0" hangingPunct="1">
              <a:lnSpc>
                <a:spcPct val="50000"/>
              </a:lnSpc>
              <a:spcBef>
                <a:spcPct val="0"/>
              </a:spcBef>
              <a:spcAft>
                <a:spcPct val="0"/>
              </a:spcAft>
              <a:buClrTx/>
              <a:buSzTx/>
              <a:buFontTx/>
              <a:buNone/>
              <a:tabLst/>
              <a:defRPr/>
            </a:pPr>
            <a:endParaRPr lang="en-US" b="0" dirty="0" smtClean="0"/>
          </a:p>
          <a:p>
            <a:pPr marL="0" marR="0" indent="0" algn="l" defTabSz="914400" rtl="0" eaLnBrk="1" fontAlgn="base" latinLnBrk="0" hangingPunct="1">
              <a:lnSpc>
                <a:spcPct val="50000"/>
              </a:lnSpc>
              <a:spcBef>
                <a:spcPct val="0"/>
              </a:spcBef>
              <a:spcAft>
                <a:spcPct val="0"/>
              </a:spcAft>
              <a:buClrTx/>
              <a:buSzTx/>
              <a:buFontTx/>
              <a:buNone/>
              <a:tabLst/>
              <a:defRPr/>
            </a:pPr>
            <a:r>
              <a:rPr lang="en-US" b="0" dirty="0" smtClean="0"/>
              <a:t>SAS controllers can handle both SAS and SATA drives. SATA controllers cannot talk to SAS drives, only SATA drives.</a:t>
            </a:r>
          </a:p>
          <a:p>
            <a:pPr marL="0" marR="0" indent="0" algn="l" defTabSz="914400" rtl="0" eaLnBrk="1" fontAlgn="base" latinLnBrk="0" hangingPunct="1">
              <a:lnSpc>
                <a:spcPct val="50000"/>
              </a:lnSpc>
              <a:spcBef>
                <a:spcPct val="0"/>
              </a:spcBef>
              <a:spcAft>
                <a:spcPct val="0"/>
              </a:spcAft>
              <a:buClrTx/>
              <a:buSzTx/>
              <a:buFontTx/>
              <a:buNone/>
              <a:tabLst/>
              <a:defRPr/>
            </a:pPr>
            <a:endParaRPr lang="en-US" b="0" dirty="0" smtClean="0"/>
          </a:p>
          <a:p>
            <a:pPr marL="0" marR="0" indent="0" algn="l" defTabSz="914400" rtl="0" eaLnBrk="1" fontAlgn="base" latinLnBrk="0" hangingPunct="1">
              <a:lnSpc>
                <a:spcPct val="50000"/>
              </a:lnSpc>
              <a:spcBef>
                <a:spcPct val="0"/>
              </a:spcBef>
              <a:spcAft>
                <a:spcPct val="0"/>
              </a:spcAft>
              <a:buClrTx/>
              <a:buSzTx/>
              <a:buFontTx/>
              <a:buNone/>
              <a:tabLst/>
              <a:defRPr/>
            </a:pPr>
            <a:r>
              <a:rPr lang="en-US" b="0" dirty="0" smtClean="0"/>
              <a:t>SAS connectors have an extra set of pins and a lockout feature, so SATA cables/connectors will not fit on a SAS drive. SAS cables, however, will work with SATA drives.</a:t>
            </a:r>
          </a:p>
          <a:p>
            <a:pPr>
              <a:lnSpc>
                <a:spcPct val="50000"/>
              </a:lnSpc>
            </a:pP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FAT: Originally designed in 1977 for use on floppy disks, FAT was soon adapted and used almost universally on hard disks throughout the DOS and Windows 9x eras for two decades.</a:t>
            </a:r>
          </a:p>
          <a:p>
            <a:endParaRPr lang="en-US" dirty="0" smtClean="0"/>
          </a:p>
          <a:p>
            <a:r>
              <a:rPr lang="en-US" dirty="0" smtClean="0"/>
              <a:t>NTFS has several technical improvements over FAT and HPFS (High Performance File System), the file systems that it superseded, such as improved support for metadata, and the use of advanced data structures to improve performance, reliability, and disk space utilization, plus additional extensions, such as security access control lists (ACL) and file system journaling.</a:t>
            </a:r>
          </a:p>
          <a:p>
            <a:endParaRPr lang="en-US" dirty="0" smtClean="0"/>
          </a:p>
          <a:p>
            <a:r>
              <a:rPr lang="en-US" dirty="0" err="1" smtClean="0"/>
              <a:t>ext</a:t>
            </a:r>
            <a:r>
              <a:rPr lang="en-US" dirty="0" smtClean="0"/>
              <a:t>: The extended file system, or </a:t>
            </a:r>
            <a:r>
              <a:rPr lang="en-US" dirty="0" err="1" smtClean="0"/>
              <a:t>ext</a:t>
            </a:r>
            <a:r>
              <a:rPr lang="en-US" dirty="0" smtClean="0"/>
              <a:t>, was implemented in April 1992 as the first file system created specifically for the Linux kernel. It has metadata structure inspired by the traditional Unix File System (UFS) and was designed to overcome certain limitations of the MINIX file system.</a:t>
            </a:r>
            <a:r>
              <a:rPr lang="en-US" baseline="0" dirty="0" smtClean="0"/>
              <a:t> </a:t>
            </a:r>
            <a:r>
              <a:rPr lang="en-US" dirty="0" smtClean="0"/>
              <a:t>It was the first implementation that used the virtual file system (VFS), for which support was added in the Linux kernel in version 0.96c, and it could handle file systems up to 2 gigabytes (GB) in size.</a:t>
            </a: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journaling file system is a file system that keeps track of changes not yet committed to the file system's main part by recording the intentions of such changes in a data structure known as a "journal", which is usually a circular log. In the event of a system crash or power failure, such file systems can be brought back online quicker with lower likelihood of becoming corrupted</a:t>
            </a:r>
          </a:p>
          <a:p>
            <a:endParaRPr lang="en-US" dirty="0" smtClean="0"/>
          </a:p>
          <a:p>
            <a:r>
              <a:rPr lang="en-US" dirty="0" smtClean="0"/>
              <a:t>Using</a:t>
            </a:r>
            <a:r>
              <a:rPr lang="en-US" baseline="0" dirty="0" smtClean="0"/>
              <a:t> ext2 for performance when journaling is too much overhead.</a:t>
            </a: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RAID 0 (also known as a stripe set or striped volume) splits ("stripes") data evenly across two or more disks, without parity information, redundancy, or fault tolerance. Since RAID 0 provides no fault tolerance or redundancy, the failure of one drive will cause the entire array to fail; as a result of having data striped across all disks, the failure will result in total data loss. This configuration is typically implemented having speed as the intended goal.</a:t>
            </a:r>
          </a:p>
          <a:p>
            <a:endParaRPr lang="en-US" dirty="0" smtClean="0"/>
          </a:p>
          <a:p>
            <a:r>
              <a:rPr lang="en-US" dirty="0" smtClean="0"/>
              <a:t>RAID 1 consists of an exact copy (or mirror) of a set of data on two or more disks; a classic RAID 1 mirrored pair contains two disks. This configuration offers no parity, striping, or spanning of disk space across multiple disks, since the data is mirrored on all disks belonging to the array, and the array can only be as big as the smallest member disk. This layout is useful when read performance or reliability is more important than write performance or the resulting data storage capacity. The array will continue to operate so long as at least one member drive is operational.</a:t>
            </a:r>
          </a:p>
          <a:p>
            <a:endParaRPr lang="en-US" dirty="0" smtClean="0"/>
          </a:p>
          <a:p>
            <a:r>
              <a:rPr lang="en-US" dirty="0" smtClean="0"/>
              <a:t>RAID 5 consists of block-level striping with distributed parity. Unlike in RAID 4, parity information is distributed among the drives. It requires that all drives but one be present to operate. Upon failure of a single drive, subsequent reads can be calculated from the distributed parity such that no data is lost. RAID 5 requires at least three disks.</a:t>
            </a: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RAID 6 extends RAID 5 by adding another parity block; thus, it uses block-level striping with two parity blocks distributed across all member disks.</a:t>
            </a:r>
          </a:p>
          <a:p>
            <a:endParaRPr lang="en-US" dirty="0" smtClean="0"/>
          </a:p>
          <a:p>
            <a:r>
              <a:rPr lang="en-US" dirty="0" smtClean="0"/>
              <a:t>According to the Storage Networking Industry Association (SNIA), the definition of RAID 6 is: "Any form of RAID that can continue to execute read and write requests to all of a RAID array's virtual disks in the presence of any two concurrent disk failures. </a:t>
            </a: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split I/O may result from requesting data in a size that is too large to fit into a single I/O or that the disk is fragmented on single-disk systems.</a:t>
            </a:r>
          </a:p>
          <a:p>
            <a:endParaRPr lang="en-US" dirty="0" smtClean="0"/>
          </a:p>
          <a:p>
            <a:r>
              <a:rPr lang="en-US" dirty="0" smtClean="0"/>
              <a:t>Disk I/O encompasses the input/output operations on a physical disk. If you’re reading data from a file on a disk, the processor needs to wait for the file to be read (the same goes for writing).</a:t>
            </a:r>
          </a:p>
          <a:p>
            <a:endParaRPr lang="en-US" dirty="0" smtClean="0"/>
          </a:p>
          <a:p>
            <a:r>
              <a:rPr lang="en-US" dirty="0" smtClean="0"/>
              <a:t>The killer when working with a disk? Access time. This is the time required for a computer to process a data request from the processor and then retrieve the required data from the storage device. Since hard disks are mechanical, you need to wait for the disk to rotate to the required disk sector.</a:t>
            </a:r>
          </a:p>
          <a:p>
            <a:endParaRPr lang="en-US" dirty="0" smtClean="0"/>
          </a:p>
          <a:p>
            <a:r>
              <a:rPr lang="en-US" dirty="0" smtClean="0"/>
              <a:t>Disk latency is around 13ms, but it depends on the quality and rotational speed of the hard drive. RAM latency is around 83 nanoseconds. How big is the difference? If RAM was an F-18 Hornet with a max speed of 1,190 mph (more than 1.5x the speed of sound), disk access speed is a banana slug with a top speed of 0.007 mph.</a:t>
            </a: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 requests are ultimately broken down to the size of a disk sector or block. At the prerogative of the device driver, some requests can be chained across multiple blocks. But you will not get a clear picture of what is happening from any command line tool, and you ought not have to be concerned with it.</a:t>
            </a:r>
            <a:br>
              <a:rPr lang="en-US" dirty="0" smtClean="0"/>
            </a:br>
            <a:r>
              <a:rPr lang="en-US" dirty="0" smtClean="0"/>
              <a:t/>
            </a:r>
            <a:br>
              <a:rPr lang="en-US" dirty="0" smtClean="0"/>
            </a:br>
            <a:r>
              <a:rPr lang="en-US" dirty="0" smtClean="0"/>
              <a:t>I/O requests are first made to the file buffer pool (so that multiple changes to a single point in the file can be lumped into just one disk write. The writes themselves are, to a great extent, "lazy."</a:t>
            </a: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file system </a:t>
            </a:r>
            <a:r>
              <a:rPr lang="en-US" dirty="0" smtClean="0"/>
              <a:t>The partition or storage device to be mounted. </a:t>
            </a:r>
          </a:p>
          <a:p>
            <a:endParaRPr lang="en-US" b="1" dirty="0" smtClean="0"/>
          </a:p>
          <a:p>
            <a:r>
              <a:rPr lang="en-US" b="1" dirty="0" err="1" smtClean="0"/>
              <a:t>dir</a:t>
            </a:r>
            <a:r>
              <a:rPr lang="en-US" dirty="0" smtClean="0"/>
              <a:t> The </a:t>
            </a:r>
            <a:r>
              <a:rPr lang="en-US" dirty="0" err="1" smtClean="0"/>
              <a:t>mountpoint</a:t>
            </a:r>
            <a:r>
              <a:rPr lang="en-US" dirty="0" smtClean="0"/>
              <a:t> where &lt;file system&gt; is mounted to. </a:t>
            </a:r>
          </a:p>
          <a:p>
            <a:endParaRPr lang="en-US" dirty="0" smtClean="0"/>
          </a:p>
          <a:p>
            <a:r>
              <a:rPr lang="en-US" b="1" dirty="0" smtClean="0"/>
              <a:t>type</a:t>
            </a:r>
            <a:r>
              <a:rPr lang="en-US" dirty="0" smtClean="0"/>
              <a:t> The file system type of the partition or storage device to be mounted. Many different file systems are supported: ext2, ext3, ext4, </a:t>
            </a:r>
            <a:r>
              <a:rPr lang="en-US" dirty="0" err="1" smtClean="0"/>
              <a:t>btrfs</a:t>
            </a:r>
            <a:r>
              <a:rPr lang="en-US" dirty="0" smtClean="0"/>
              <a:t>, </a:t>
            </a:r>
            <a:r>
              <a:rPr lang="en-US" dirty="0" err="1" smtClean="0"/>
              <a:t>reiserfs</a:t>
            </a:r>
            <a:r>
              <a:rPr lang="en-US" dirty="0" smtClean="0"/>
              <a:t>, </a:t>
            </a:r>
            <a:r>
              <a:rPr lang="en-US" dirty="0" err="1" smtClean="0"/>
              <a:t>xfs</a:t>
            </a:r>
            <a:r>
              <a:rPr lang="en-US" dirty="0" smtClean="0"/>
              <a:t>, </a:t>
            </a:r>
            <a:r>
              <a:rPr lang="en-US" dirty="0" err="1" smtClean="0"/>
              <a:t>jfs</a:t>
            </a:r>
            <a:r>
              <a:rPr lang="en-US" dirty="0" smtClean="0"/>
              <a:t>, </a:t>
            </a:r>
            <a:r>
              <a:rPr lang="en-US" dirty="0" err="1" smtClean="0"/>
              <a:t>smbfs</a:t>
            </a:r>
            <a:r>
              <a:rPr lang="en-US" dirty="0" smtClean="0"/>
              <a:t>, iso9660, </a:t>
            </a:r>
            <a:r>
              <a:rPr lang="en-US" dirty="0" err="1" smtClean="0"/>
              <a:t>vfat</a:t>
            </a:r>
            <a:r>
              <a:rPr lang="en-US" dirty="0" smtClean="0"/>
              <a:t>, </a:t>
            </a:r>
            <a:r>
              <a:rPr lang="en-US" dirty="0" err="1" smtClean="0"/>
              <a:t>ntfs</a:t>
            </a:r>
            <a:r>
              <a:rPr lang="en-US" dirty="0" smtClean="0"/>
              <a:t>, swap and auto. The auto type lets the mount command guess what type of file system is used. This is useful for optical media (CD/DVD). </a:t>
            </a:r>
          </a:p>
          <a:p>
            <a:endParaRPr lang="en-US" dirty="0" smtClean="0"/>
          </a:p>
          <a:p>
            <a:r>
              <a:rPr lang="en-US" b="1" dirty="0" smtClean="0"/>
              <a:t>options</a:t>
            </a:r>
            <a:r>
              <a:rPr lang="en-US" dirty="0" smtClean="0"/>
              <a:t> Mount options of the </a:t>
            </a:r>
            <a:r>
              <a:rPr lang="en-US" dirty="0" err="1" smtClean="0"/>
              <a:t>filesystem</a:t>
            </a:r>
            <a:r>
              <a:rPr lang="en-US" dirty="0" smtClean="0"/>
              <a:t> to be used. See the mount man page. Please note that some options are specific to </a:t>
            </a:r>
            <a:r>
              <a:rPr lang="en-US" dirty="0" err="1" smtClean="0"/>
              <a:t>filesystems</a:t>
            </a:r>
            <a:r>
              <a:rPr lang="en-US" dirty="0" smtClean="0"/>
              <a:t>; to discover them see below in the aforementioned mount man page. </a:t>
            </a:r>
          </a:p>
          <a:p>
            <a:endParaRPr lang="en-US" dirty="0" smtClean="0"/>
          </a:p>
          <a:p>
            <a:r>
              <a:rPr lang="en-US" b="1" dirty="0" smtClean="0"/>
              <a:t>dump</a:t>
            </a:r>
            <a:r>
              <a:rPr lang="en-US" dirty="0" smtClean="0"/>
              <a:t> Used by the dump utility to decide when to make a backup. Dump checks the entry and uses the number to decide if a file system should be backed up. Possible entries are 0 and 1. If 0, dump will ignore the file system; if 1, dump will make a backup. Most users will not have dump installed, so they should put 0 for the dump entry. p</a:t>
            </a:r>
          </a:p>
          <a:p>
            <a:endParaRPr lang="en-US" dirty="0" smtClean="0"/>
          </a:p>
          <a:p>
            <a:r>
              <a:rPr lang="en-US" b="1" dirty="0" smtClean="0"/>
              <a:t>Pass</a:t>
            </a:r>
            <a:r>
              <a:rPr lang="en-US" dirty="0" smtClean="0"/>
              <a:t> Used by </a:t>
            </a:r>
            <a:r>
              <a:rPr lang="en-US" dirty="0" err="1" smtClean="0"/>
              <a:t>fsck</a:t>
            </a:r>
            <a:r>
              <a:rPr lang="en-US" dirty="0" smtClean="0"/>
              <a:t> to decide which order </a:t>
            </a:r>
            <a:r>
              <a:rPr lang="en-US" dirty="0" err="1" smtClean="0"/>
              <a:t>filesystems</a:t>
            </a:r>
            <a:r>
              <a:rPr lang="en-US" dirty="0" smtClean="0"/>
              <a:t> are to be checked. Possible entries are 0, 1 and 2. The root file system should have the highest priority 1 (unless its type is </a:t>
            </a:r>
            <a:r>
              <a:rPr lang="en-US" dirty="0" err="1" smtClean="0"/>
              <a:t>btrfs</a:t>
            </a:r>
            <a:r>
              <a:rPr lang="en-US" dirty="0" smtClean="0"/>
              <a:t>, in which case this field should be 0) - all other file systems you want to have checked should have a 2. File systems with a value 0 will not be checked by the </a:t>
            </a:r>
            <a:r>
              <a:rPr lang="en-US" dirty="0" err="1" smtClean="0"/>
              <a:t>fsck</a:t>
            </a:r>
            <a:r>
              <a:rPr lang="en-US" dirty="0" smtClean="0"/>
              <a:t> utility.</a:t>
            </a:r>
          </a:p>
          <a:p>
            <a:endParaRPr lang="en-US" dirty="0" smtClean="0"/>
          </a:p>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261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2526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1980:</a:t>
            </a:r>
            <a:r>
              <a:rPr lang="en-US" dirty="0" smtClean="0"/>
              <a:t> IBM introduces the first gigabyte hard drive. It is the size of a refrigerator, weighs about 550 pounds, and costs $40,000.</a:t>
            </a:r>
          </a:p>
          <a:p>
            <a:endParaRPr lang="en-US" dirty="0" smtClean="0"/>
          </a:p>
          <a:p>
            <a:r>
              <a:rPr lang="en-US" b="1" dirty="0" smtClean="0"/>
              <a:t>1983:</a:t>
            </a:r>
            <a:r>
              <a:rPr lang="en-US" dirty="0" smtClean="0"/>
              <a:t> </a:t>
            </a:r>
            <a:r>
              <a:rPr lang="en-US" dirty="0" err="1" smtClean="0"/>
              <a:t>Rodime</a:t>
            </a:r>
            <a:r>
              <a:rPr lang="en-US" dirty="0" smtClean="0"/>
              <a:t> releases the first 3.5-inch hard drive; the RO352 includes two platters and stores 10MB.</a:t>
            </a:r>
          </a:p>
          <a:p>
            <a:endParaRPr lang="en-US" dirty="0" smtClean="0"/>
          </a:p>
          <a:p>
            <a:r>
              <a:rPr lang="en-US" b="1" dirty="0" smtClean="0"/>
              <a:t>1986:</a:t>
            </a:r>
            <a:r>
              <a:rPr lang="en-US" dirty="0" smtClean="0"/>
              <a:t> The official SCSI spec is released; Apple Computer's Mac Plus is one of the first computers to use it. </a:t>
            </a:r>
          </a:p>
          <a:p>
            <a:endParaRPr lang="en-US" dirty="0" smtClean="0"/>
          </a:p>
          <a:p>
            <a:r>
              <a:rPr lang="en-US" b="1" dirty="0" smtClean="0"/>
              <a:t>1988:</a:t>
            </a:r>
            <a:r>
              <a:rPr lang="en-US" dirty="0" smtClean="0"/>
              <a:t> Prairie </a:t>
            </a:r>
            <a:r>
              <a:rPr lang="en-US" dirty="0" err="1" smtClean="0"/>
              <a:t>Tek</a:t>
            </a:r>
            <a:r>
              <a:rPr lang="en-US" dirty="0" smtClean="0"/>
              <a:t> releases the 220, the first 2.5-inch hard drive designed for the burgeoning notebook computer market; it uses two platters to store 20MB.</a:t>
            </a:r>
          </a:p>
          <a:p>
            <a:endParaRPr lang="en-US" dirty="0" smtClean="0"/>
          </a:p>
          <a:p>
            <a:r>
              <a:rPr lang="en-US" b="1" dirty="0" smtClean="0"/>
              <a:t>1988:</a:t>
            </a:r>
            <a:r>
              <a:rPr lang="en-US" dirty="0" smtClean="0"/>
              <a:t> Connor introduces the first 1-inch-high 3.5-inch hard drive, which is still the common form factor. Before this, hard drives were either full height or half-height.</a:t>
            </a:r>
          </a:p>
          <a:p>
            <a:endParaRPr lang="en-US" dirty="0" smtClean="0"/>
          </a:p>
          <a:p>
            <a:r>
              <a:rPr lang="en-US" b="1" dirty="0" smtClean="0"/>
              <a:t>1992:</a:t>
            </a:r>
            <a:r>
              <a:rPr lang="en-US" dirty="0" smtClean="0"/>
              <a:t> Seagate is first to market with a 7200-revolutions-per-minute hard drive, the 2.1GB Barracuda.</a:t>
            </a:r>
          </a:p>
          <a:p>
            <a:endParaRPr lang="en-US" dirty="0" smtClean="0"/>
          </a:p>
          <a:p>
            <a:r>
              <a:rPr lang="en-US" b="1" dirty="0" smtClean="0"/>
              <a:t>1994:</a:t>
            </a:r>
            <a:r>
              <a:rPr lang="en-US" dirty="0" smtClean="0"/>
              <a:t> Western Digital develops Enhanced IDE, an improved hard drive interface that breaks the 528MB-throughput barrier. EIDE also allows for attachment of optical and tape drives.</a:t>
            </a:r>
          </a:p>
          <a:p>
            <a:endParaRPr lang="en-US" dirty="0" smtClean="0"/>
          </a:p>
          <a:p>
            <a:r>
              <a:rPr lang="en-US" b="1" dirty="0" smtClean="0"/>
              <a:t>1997:</a:t>
            </a:r>
            <a:r>
              <a:rPr lang="en-US" dirty="0" smtClean="0"/>
              <a:t> IBM introduces the first drive using giant magneto resistive (GMR) heads, the 16.8GB </a:t>
            </a:r>
            <a:r>
              <a:rPr lang="en-US" dirty="0" err="1" smtClean="0"/>
              <a:t>Deskstar</a:t>
            </a:r>
            <a:r>
              <a:rPr lang="en-US" dirty="0" smtClean="0"/>
              <a:t> 16GP Titan, which stores 16.8GB on five 3.5-inch platters.</a:t>
            </a:r>
          </a:p>
          <a:p>
            <a:endParaRPr lang="en-US" dirty="0" smtClean="0"/>
          </a:p>
          <a:p>
            <a:r>
              <a:rPr lang="en-US" b="1" dirty="0" smtClean="0"/>
              <a:t>2002:</a:t>
            </a:r>
            <a:r>
              <a:rPr lang="en-US" dirty="0" smtClean="0"/>
              <a:t> Seagate scores another first with the Barracuda ATA V SATA drive.</a:t>
            </a:r>
          </a:p>
          <a:p>
            <a:endParaRPr lang="en-US" dirty="0" smtClean="0"/>
          </a:p>
          <a:p>
            <a:endParaRPr lang="en-US" dirty="0" smtClean="0"/>
          </a:p>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1980:</a:t>
            </a:r>
            <a:r>
              <a:rPr lang="en-US" dirty="0" smtClean="0"/>
              <a:t> IBM introduces the first gigabyte hard drive. It is the size of a refrigerator, weighs about 550 pounds, and costs $40,000.</a:t>
            </a:r>
          </a:p>
          <a:p>
            <a:endParaRPr lang="en-US" dirty="0" smtClean="0"/>
          </a:p>
          <a:p>
            <a:r>
              <a:rPr lang="en-US" b="1" dirty="0" smtClean="0"/>
              <a:t>1983:</a:t>
            </a:r>
            <a:r>
              <a:rPr lang="en-US" dirty="0" smtClean="0"/>
              <a:t> </a:t>
            </a:r>
            <a:r>
              <a:rPr lang="en-US" dirty="0" err="1" smtClean="0"/>
              <a:t>Rodime</a:t>
            </a:r>
            <a:r>
              <a:rPr lang="en-US" dirty="0" smtClean="0"/>
              <a:t> releases the first 3.5-inch hard drive; the RO352 includes two platters and stores 10MB.</a:t>
            </a:r>
          </a:p>
          <a:p>
            <a:endParaRPr lang="en-US" dirty="0" smtClean="0"/>
          </a:p>
          <a:p>
            <a:r>
              <a:rPr lang="en-US" b="1" dirty="0" smtClean="0"/>
              <a:t>1986:</a:t>
            </a:r>
            <a:r>
              <a:rPr lang="en-US" dirty="0" smtClean="0"/>
              <a:t> The official SCSI spec is released; Apple Computer's Mac Plus is one of the first computers to use it. </a:t>
            </a:r>
          </a:p>
          <a:p>
            <a:endParaRPr lang="en-US" dirty="0" smtClean="0"/>
          </a:p>
          <a:p>
            <a:r>
              <a:rPr lang="en-US" b="1" dirty="0" smtClean="0"/>
              <a:t>1988:</a:t>
            </a:r>
            <a:r>
              <a:rPr lang="en-US" dirty="0" smtClean="0"/>
              <a:t> Prairie </a:t>
            </a:r>
            <a:r>
              <a:rPr lang="en-US" dirty="0" err="1" smtClean="0"/>
              <a:t>Tek</a:t>
            </a:r>
            <a:r>
              <a:rPr lang="en-US" dirty="0" smtClean="0"/>
              <a:t> releases the 220, the first 2.5-inch hard drive designed for the burgeoning notebook computer market; it uses two platters to store 20MB.</a:t>
            </a:r>
          </a:p>
          <a:p>
            <a:endParaRPr lang="en-US" dirty="0" smtClean="0"/>
          </a:p>
          <a:p>
            <a:r>
              <a:rPr lang="en-US" b="1" dirty="0" smtClean="0"/>
              <a:t>1988:</a:t>
            </a:r>
            <a:r>
              <a:rPr lang="en-US" dirty="0" smtClean="0"/>
              <a:t> Connor introduces the first 1-inch-high 3.5-inch hard drive, which is still the common form factor. Before this, hard drives were either full height or half-height.</a:t>
            </a:r>
          </a:p>
          <a:p>
            <a:endParaRPr lang="en-US" dirty="0" smtClean="0"/>
          </a:p>
          <a:p>
            <a:r>
              <a:rPr lang="en-US" b="1" dirty="0" smtClean="0"/>
              <a:t>1992:</a:t>
            </a:r>
            <a:r>
              <a:rPr lang="en-US" dirty="0" smtClean="0"/>
              <a:t> Seagate is first to market with a 7200-revolutions-per-minute hard drive, the 2.1GB Barracuda.</a:t>
            </a:r>
          </a:p>
          <a:p>
            <a:endParaRPr lang="en-US" dirty="0" smtClean="0"/>
          </a:p>
          <a:p>
            <a:r>
              <a:rPr lang="en-US" b="1" dirty="0" smtClean="0"/>
              <a:t>1994:</a:t>
            </a:r>
            <a:r>
              <a:rPr lang="en-US" dirty="0" smtClean="0"/>
              <a:t> Western Digital develops Enhanced IDE, an improved hard drive interface that breaks the 528MB-throughput barrier. EIDE also allows for attachment of optical and tape drives.</a:t>
            </a:r>
          </a:p>
          <a:p>
            <a:endParaRPr lang="en-US" dirty="0" smtClean="0"/>
          </a:p>
          <a:p>
            <a:r>
              <a:rPr lang="en-US" b="1" dirty="0" smtClean="0"/>
              <a:t>1997:</a:t>
            </a:r>
            <a:r>
              <a:rPr lang="en-US" dirty="0" smtClean="0"/>
              <a:t> IBM introduces the first drive using giant magneto resistive (GMR) heads, the 16.8GB </a:t>
            </a:r>
            <a:r>
              <a:rPr lang="en-US" dirty="0" err="1" smtClean="0"/>
              <a:t>Deskstar</a:t>
            </a:r>
            <a:r>
              <a:rPr lang="en-US" dirty="0" smtClean="0"/>
              <a:t> 16GP Titan, which stores 16.8GB on five 3.5-inch platters.</a:t>
            </a:r>
          </a:p>
          <a:p>
            <a:endParaRPr lang="en-US" dirty="0" smtClean="0"/>
          </a:p>
          <a:p>
            <a:r>
              <a:rPr lang="en-US" b="1" dirty="0" smtClean="0"/>
              <a:t>2002:</a:t>
            </a:r>
            <a:r>
              <a:rPr lang="en-US" dirty="0" smtClean="0"/>
              <a:t> Seagate scores another first with the Barracuda ATA V SATA drive.</a:t>
            </a:r>
          </a:p>
          <a:p>
            <a:endParaRPr lang="en-US" dirty="0" smtClean="0"/>
          </a:p>
          <a:p>
            <a:endParaRPr lang="en-US" dirty="0" smtClean="0"/>
          </a:p>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1980:</a:t>
            </a:r>
            <a:r>
              <a:rPr lang="en-US" dirty="0" smtClean="0"/>
              <a:t> IBM introduces the first gigabyte hard drive. It is the size of a refrigerator, weighs about 550 pounds, and costs $40,000.</a:t>
            </a:r>
          </a:p>
          <a:p>
            <a:endParaRPr lang="en-US" dirty="0" smtClean="0"/>
          </a:p>
          <a:p>
            <a:r>
              <a:rPr lang="en-US" b="1" dirty="0" smtClean="0"/>
              <a:t>1983:</a:t>
            </a:r>
            <a:r>
              <a:rPr lang="en-US" dirty="0" smtClean="0"/>
              <a:t> </a:t>
            </a:r>
            <a:r>
              <a:rPr lang="en-US" dirty="0" err="1" smtClean="0"/>
              <a:t>Rodime</a:t>
            </a:r>
            <a:r>
              <a:rPr lang="en-US" dirty="0" smtClean="0"/>
              <a:t> releases the first 3.5-inch hard drive; the RO352 includes two platters and stores 10MB.</a:t>
            </a:r>
          </a:p>
          <a:p>
            <a:endParaRPr lang="en-US" dirty="0" smtClean="0"/>
          </a:p>
          <a:p>
            <a:r>
              <a:rPr lang="en-US" b="1" dirty="0" smtClean="0"/>
              <a:t>1986:</a:t>
            </a:r>
            <a:r>
              <a:rPr lang="en-US" dirty="0" smtClean="0"/>
              <a:t> The official SCSI spec is released; Apple Computer's Mac Plus is one of the first computers to use it. </a:t>
            </a:r>
          </a:p>
          <a:p>
            <a:endParaRPr lang="en-US" dirty="0" smtClean="0"/>
          </a:p>
          <a:p>
            <a:r>
              <a:rPr lang="en-US" b="1" dirty="0" smtClean="0"/>
              <a:t>1988:</a:t>
            </a:r>
            <a:r>
              <a:rPr lang="en-US" dirty="0" smtClean="0"/>
              <a:t> Prairie </a:t>
            </a:r>
            <a:r>
              <a:rPr lang="en-US" dirty="0" err="1" smtClean="0"/>
              <a:t>Tek</a:t>
            </a:r>
            <a:r>
              <a:rPr lang="en-US" dirty="0" smtClean="0"/>
              <a:t> releases the 220, the first 2.5-inch hard drive designed for the burgeoning notebook computer market; it uses two platters to store 20MB.</a:t>
            </a:r>
          </a:p>
          <a:p>
            <a:endParaRPr lang="en-US" dirty="0" smtClean="0"/>
          </a:p>
          <a:p>
            <a:r>
              <a:rPr lang="en-US" b="1" dirty="0" smtClean="0"/>
              <a:t>1988:</a:t>
            </a:r>
            <a:r>
              <a:rPr lang="en-US" dirty="0" smtClean="0"/>
              <a:t> Connor introduces the first 1-inch-high 3.5-inch hard drive, which is still the common form factor. Before this, hard drives were either full height or half-height.</a:t>
            </a:r>
          </a:p>
          <a:p>
            <a:endParaRPr lang="en-US" dirty="0" smtClean="0"/>
          </a:p>
          <a:p>
            <a:r>
              <a:rPr lang="en-US" b="1" dirty="0" smtClean="0"/>
              <a:t>1992:</a:t>
            </a:r>
            <a:r>
              <a:rPr lang="en-US" dirty="0" smtClean="0"/>
              <a:t> Seagate is first to market with a 7200-revolutions-per-minute hard drive, the 2.1GB Barracuda.</a:t>
            </a:r>
          </a:p>
          <a:p>
            <a:endParaRPr lang="en-US" dirty="0" smtClean="0"/>
          </a:p>
          <a:p>
            <a:r>
              <a:rPr lang="en-US" b="1" dirty="0" smtClean="0"/>
              <a:t>1994:</a:t>
            </a:r>
            <a:r>
              <a:rPr lang="en-US" dirty="0" smtClean="0"/>
              <a:t> Western Digital develops Enhanced IDE, an improved hard drive interface that breaks the 528MB-throughput barrier. EIDE also allows for attachment of optical and tape drives.</a:t>
            </a:r>
          </a:p>
          <a:p>
            <a:endParaRPr lang="en-US" dirty="0" smtClean="0"/>
          </a:p>
          <a:p>
            <a:r>
              <a:rPr lang="en-US" b="1" dirty="0" smtClean="0"/>
              <a:t>1997:</a:t>
            </a:r>
            <a:r>
              <a:rPr lang="en-US" dirty="0" smtClean="0"/>
              <a:t> IBM introduces the first drive using giant magneto resistive (GMR) heads, the 16.8GB </a:t>
            </a:r>
            <a:r>
              <a:rPr lang="en-US" dirty="0" err="1" smtClean="0"/>
              <a:t>Deskstar</a:t>
            </a:r>
            <a:r>
              <a:rPr lang="en-US" dirty="0" smtClean="0"/>
              <a:t> 16GP Titan, which stores 16.8GB on five 3.5-inch platters.</a:t>
            </a:r>
          </a:p>
          <a:p>
            <a:endParaRPr lang="en-US" dirty="0" smtClean="0"/>
          </a:p>
          <a:p>
            <a:r>
              <a:rPr lang="en-US" b="1" dirty="0" smtClean="0"/>
              <a:t>2002:</a:t>
            </a:r>
            <a:r>
              <a:rPr lang="en-US" dirty="0" smtClean="0"/>
              <a:t> Seagate scores another first with the Barracuda ATA V SATA drive.</a:t>
            </a:r>
          </a:p>
          <a:p>
            <a:endParaRPr lang="en-US" dirty="0" smtClean="0"/>
          </a:p>
          <a:p>
            <a:endParaRPr lang="en-US" dirty="0" smtClean="0"/>
          </a:p>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b="1" dirty="0" smtClean="0"/>
              <a:t>1978</a:t>
            </a:r>
            <a:r>
              <a:rPr lang="en-US" dirty="0" smtClean="0"/>
              <a:t> - a gigabyte of RAM SSD would have cost $1 million. </a:t>
            </a:r>
            <a:r>
              <a:rPr lang="en-US" dirty="0" smtClean="0">
                <a:hlinkClick r:id="rId3"/>
              </a:rPr>
              <a:t>Texas Memory Systems</a:t>
            </a:r>
            <a:r>
              <a:rPr lang="en-US" dirty="0" smtClean="0"/>
              <a:t> introduced a 16 kilobyte RAM-based solid state disk system designed to accelerate field seismic data acquisition for oil companies.</a:t>
            </a:r>
          </a:p>
          <a:p>
            <a:endParaRPr lang="en-US" dirty="0" smtClean="0"/>
          </a:p>
          <a:p>
            <a:r>
              <a:rPr lang="en-US" dirty="0" smtClean="0"/>
              <a:t>In </a:t>
            </a:r>
            <a:r>
              <a:rPr lang="en-US" b="1" dirty="0" smtClean="0"/>
              <a:t>1982</a:t>
            </a:r>
            <a:r>
              <a:rPr lang="en-US" dirty="0" smtClean="0"/>
              <a:t> - </a:t>
            </a:r>
            <a:r>
              <a:rPr lang="en-US" dirty="0" err="1" smtClean="0"/>
              <a:t>SemiDisk</a:t>
            </a:r>
            <a:r>
              <a:rPr lang="en-US" dirty="0" smtClean="0"/>
              <a:t> Systems (based in Beaverton Oregon) became the first company to ship SSD accelerators for the Intel microprocessor based PC market. </a:t>
            </a:r>
          </a:p>
          <a:p>
            <a:endParaRPr lang="en-US" dirty="0" smtClean="0"/>
          </a:p>
          <a:p>
            <a:r>
              <a:rPr lang="en-US" dirty="0" smtClean="0"/>
              <a:t>In </a:t>
            </a:r>
            <a:r>
              <a:rPr lang="en-US" b="1" dirty="0" smtClean="0"/>
              <a:t>1987</a:t>
            </a:r>
            <a:r>
              <a:rPr lang="en-US" dirty="0" smtClean="0"/>
              <a:t> </a:t>
            </a:r>
            <a:r>
              <a:rPr lang="en-US" dirty="0" smtClean="0">
                <a:hlinkClick r:id="rId4"/>
              </a:rPr>
              <a:t>EMC introduced SSD storage</a:t>
            </a:r>
            <a:r>
              <a:rPr lang="en-US" dirty="0" smtClean="0"/>
              <a:t> for the mini-computer market, which was the hottest part of the server market at that time. EMC's SSDs were </a:t>
            </a:r>
            <a:r>
              <a:rPr lang="en-US" b="1" dirty="0" smtClean="0"/>
              <a:t>20x</a:t>
            </a:r>
            <a:r>
              <a:rPr lang="en-US" dirty="0" smtClean="0"/>
              <a:t> faster than the then available hard disks. But market forces and losses led to EMC exiting the "memory enhancement" business soon after.</a:t>
            </a:r>
          </a:p>
          <a:p>
            <a:endParaRPr lang="en-US" dirty="0" smtClean="0"/>
          </a:p>
          <a:p>
            <a:r>
              <a:rPr lang="en-US" dirty="0" smtClean="0"/>
              <a:t>In </a:t>
            </a:r>
            <a:r>
              <a:rPr lang="en-US" b="1" dirty="0" smtClean="0"/>
              <a:t>1996</a:t>
            </a:r>
            <a:r>
              <a:rPr lang="en-US" dirty="0" smtClean="0"/>
              <a:t> - </a:t>
            </a:r>
            <a:r>
              <a:rPr lang="en-US" dirty="0" smtClean="0">
                <a:hlinkClick r:id="rId5"/>
              </a:rPr>
              <a:t>ATTO Technology</a:t>
            </a:r>
            <a:r>
              <a:rPr lang="en-US" dirty="0" smtClean="0"/>
              <a:t> marketed the </a:t>
            </a:r>
            <a:r>
              <a:rPr lang="en-US" dirty="0" smtClean="0">
                <a:hlinkClick r:id="rId6"/>
              </a:rPr>
              <a:t>SiliconDisk II</a:t>
            </a:r>
            <a:r>
              <a:rPr lang="en-US" dirty="0" smtClean="0"/>
              <a:t>. It was a 5.25" form factor SCSI-3 interface RAM SSD with 64MB to 1.6GB capacity. Throughput was 80MB/s, and performance was 22,000 IOPS. </a:t>
            </a:r>
          </a:p>
          <a:p>
            <a:endParaRPr lang="en-US" dirty="0" smtClean="0"/>
          </a:p>
          <a:p>
            <a:r>
              <a:rPr lang="en-US" dirty="0" smtClean="0"/>
              <a:t>In </a:t>
            </a:r>
            <a:r>
              <a:rPr lang="en-US" b="1" dirty="0" smtClean="0"/>
              <a:t>1999</a:t>
            </a:r>
            <a:r>
              <a:rPr lang="en-US" dirty="0" smtClean="0"/>
              <a:t> - </a:t>
            </a:r>
            <a:r>
              <a:rPr lang="en-US" dirty="0" smtClean="0">
                <a:hlinkClick r:id="rId7"/>
              </a:rPr>
              <a:t>BiTMICRO</a:t>
            </a:r>
            <a:r>
              <a:rPr lang="en-US" dirty="0" smtClean="0"/>
              <a:t> launched an </a:t>
            </a:r>
            <a:r>
              <a:rPr lang="en-US" dirty="0" smtClean="0">
                <a:hlinkClick r:id="rId8"/>
              </a:rPr>
              <a:t>18GB 3.5"</a:t>
            </a:r>
            <a:r>
              <a:rPr lang="en-US" dirty="0" smtClean="0"/>
              <a:t> flash SSD.</a:t>
            </a:r>
            <a:br>
              <a:rPr lang="en-US" dirty="0" smtClean="0"/>
            </a:br>
            <a:endParaRPr lang="en-US" dirty="0" smtClean="0"/>
          </a:p>
          <a:p>
            <a:r>
              <a:rPr lang="en-US" dirty="0" smtClean="0"/>
              <a:t>In </a:t>
            </a:r>
            <a:r>
              <a:rPr lang="en-US" b="1" dirty="0" smtClean="0">
                <a:hlinkClick r:id="rId9"/>
              </a:rPr>
              <a:t>June 2001</a:t>
            </a:r>
            <a:r>
              <a:rPr lang="en-US" dirty="0" smtClean="0"/>
              <a:t> - </a:t>
            </a:r>
            <a:r>
              <a:rPr lang="en-US" dirty="0" smtClean="0">
                <a:hlinkClick r:id="rId10"/>
              </a:rPr>
              <a:t>Adtron</a:t>
            </a:r>
            <a:r>
              <a:rPr lang="en-US" dirty="0" smtClean="0"/>
              <a:t> shipped the world's highest capacity 3.5" </a:t>
            </a:r>
            <a:r>
              <a:rPr lang="en-US" dirty="0" smtClean="0">
                <a:hlinkClick r:id="rId11"/>
              </a:rPr>
              <a:t>flash SSD</a:t>
            </a:r>
            <a:r>
              <a:rPr lang="en-US" dirty="0" smtClean="0"/>
              <a:t>. The S35PC had 14 gigabytes capacity and cost $42,000.</a:t>
            </a:r>
          </a:p>
          <a:p>
            <a:endParaRPr lang="en-US" dirty="0" smtClean="0"/>
          </a:p>
          <a:p>
            <a:r>
              <a:rPr lang="en-US" dirty="0" smtClean="0"/>
              <a:t>April 2005 - </a:t>
            </a:r>
            <a:r>
              <a:rPr lang="en-US" dirty="0" smtClean="0">
                <a:hlinkClick r:id="rId12"/>
              </a:rPr>
              <a:t>Solid Access Technologies</a:t>
            </a:r>
            <a:r>
              <a:rPr lang="en-US" dirty="0" smtClean="0"/>
              <a:t> made the first SSD with a </a:t>
            </a:r>
            <a:r>
              <a:rPr lang="en-US" dirty="0" smtClean="0">
                <a:hlinkClick r:id="rId13"/>
              </a:rPr>
              <a:t>Serial Attached SCSI</a:t>
            </a:r>
            <a:r>
              <a:rPr lang="en-US" dirty="0" smtClean="0"/>
              <a:t> interface. (SAS)</a:t>
            </a:r>
          </a:p>
          <a:p>
            <a:endParaRPr lang="en-US" dirty="0" smtClean="0"/>
          </a:p>
          <a:p>
            <a:r>
              <a:rPr lang="en-US" dirty="0" smtClean="0"/>
              <a:t>In </a:t>
            </a:r>
            <a:r>
              <a:rPr lang="en-US" b="1" dirty="0" smtClean="0"/>
              <a:t>March 2008</a:t>
            </a:r>
            <a:r>
              <a:rPr lang="en-US" dirty="0" smtClean="0"/>
              <a:t> - </a:t>
            </a:r>
            <a:r>
              <a:rPr lang="en-US" dirty="0" smtClean="0">
                <a:hlinkClick r:id="rId14"/>
              </a:rPr>
              <a:t>OCZ</a:t>
            </a:r>
            <a:r>
              <a:rPr lang="en-US" dirty="0" smtClean="0"/>
              <a:t> entered the SSD market with a </a:t>
            </a:r>
            <a:r>
              <a:rPr lang="en-US" dirty="0" smtClean="0">
                <a:hlinkClick r:id="rId15"/>
              </a:rPr>
              <a:t>2.5"</a:t>
            </a:r>
            <a:r>
              <a:rPr lang="en-US" dirty="0" smtClean="0"/>
              <a:t> flash SSD</a:t>
            </a:r>
          </a:p>
          <a:p>
            <a:endParaRPr lang="en-US" dirty="0" smtClean="0"/>
          </a:p>
          <a:p>
            <a:endParaRPr lang="en-US" dirty="0" smtClean="0"/>
          </a:p>
          <a:p>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2009 - search volume for </a:t>
            </a:r>
            <a:r>
              <a:rPr lang="en-US" b="1" dirty="0" smtClean="0">
                <a:hlinkClick r:id="rId3"/>
              </a:rPr>
              <a:t>PCIe SSDs</a:t>
            </a:r>
            <a:r>
              <a:rPr lang="en-US" dirty="0" smtClean="0"/>
              <a:t> surpassed that for any other SSD form factor - knocking </a:t>
            </a:r>
            <a:r>
              <a:rPr lang="en-US" dirty="0" smtClean="0">
                <a:hlinkClick r:id="rId4"/>
              </a:rPr>
              <a:t>2.5" SSDs</a:t>
            </a:r>
            <a:r>
              <a:rPr lang="en-US" dirty="0" smtClean="0"/>
              <a:t> off the #1 slot. </a:t>
            </a:r>
          </a:p>
          <a:p>
            <a:endParaRPr lang="en-US" dirty="0" smtClean="0"/>
          </a:p>
          <a:p>
            <a:r>
              <a:rPr lang="en-US" dirty="0" smtClean="0"/>
              <a:t>SATA 3 – 600 MB/s</a:t>
            </a:r>
          </a:p>
          <a:p>
            <a:endParaRPr lang="en-US" dirty="0" smtClean="0"/>
          </a:p>
          <a:p>
            <a:r>
              <a:rPr lang="en-US" dirty="0" err="1" smtClean="0"/>
              <a:t>PCIe</a:t>
            </a:r>
            <a:r>
              <a:rPr lang="en-US" baseline="0" dirty="0" smtClean="0"/>
              <a:t> – 2,800 MB/s</a:t>
            </a:r>
            <a:endParaRPr lang="en-US" dirty="0"/>
          </a:p>
        </p:txBody>
      </p:sp>
    </p:spTree>
    <p:extLst>
      <p:ext uri="{BB962C8B-B14F-4D97-AF65-F5344CB8AC3E}">
        <p14:creationId xmlns:p14="http://schemas.microsoft.com/office/powerpoint/2010/main" val="812079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early hard disk monitoring technology was introduced by IBM in 1992 in its IBM 9337 Disk Arrays for AS/400 servers using IBM 0662 SCSI-2 disk drives.[5] Later it was named Predictive Failure Analysis (PFA) technology. It was measuring several key device health parameters and evaluating them within the drive firmware. Communications between the physical unit and the monitoring software were limited to a binary result: namely, either "device is OK" or "drive is likely to fail soon”.</a:t>
            </a:r>
          </a:p>
          <a:p>
            <a:endParaRPr lang="en-US" dirty="0" smtClean="0"/>
          </a:p>
          <a:p>
            <a:r>
              <a:rPr lang="en-US" dirty="0" smtClean="0"/>
              <a:t>Compaq submitted </a:t>
            </a:r>
            <a:r>
              <a:rPr lang="en-US" dirty="0" err="1" smtClean="0"/>
              <a:t>IntelliSafe</a:t>
            </a:r>
            <a:r>
              <a:rPr lang="en-US" dirty="0" smtClean="0"/>
              <a:t> to the Small Form Factor (SFF) committee for standardization in early 1995.</a:t>
            </a:r>
          </a:p>
          <a:p>
            <a:endParaRPr lang="en-US" dirty="0" smtClean="0"/>
          </a:p>
          <a:p>
            <a:r>
              <a:rPr lang="en-US" dirty="0" smtClean="0"/>
              <a:t>It was supported by IBM, by Compaq's development partners Seagate, Quantum, and Conner, and by Western Digital, which did not have a failure prediction system at the time. The Committee chose </a:t>
            </a:r>
            <a:r>
              <a:rPr lang="en-US" dirty="0" err="1" smtClean="0"/>
              <a:t>IntelliSafe's</a:t>
            </a:r>
            <a:r>
              <a:rPr lang="en-US" dirty="0" smtClean="0"/>
              <a:t> approach, as it provided more flexibility. The resulting jointly developed standard was named SMART.</a:t>
            </a:r>
          </a:p>
          <a:p>
            <a:endParaRPr lang="en-US" dirty="0" smtClean="0"/>
          </a:p>
          <a:p>
            <a:r>
              <a:rPr lang="en-US" dirty="0" smtClean="0"/>
              <a:t>Each drive manufacturer defines a set of attributes, and sets threshold values beyond which attributes should not pass under normal operation. Each attribute has a raw value, whose meaning is entirely up to the drive manufacturer (but often corresponds to counts or a physical unit, such as degrees Celsius or seconds), a normalized value, which ranges from 1 to 253 (with 1 representing the worst case and 253 representing the best) and a worst value, which represents the lowest recorded normalized value. </a:t>
            </a:r>
          </a:p>
          <a:p>
            <a:endParaRPr lang="en-US" dirty="0" smtClean="0"/>
          </a:p>
          <a:p>
            <a:endParaRPr lang="en-US" dirty="0"/>
          </a:p>
        </p:txBody>
      </p:sp>
    </p:spTree>
    <p:extLst>
      <p:ext uri="{BB962C8B-B14F-4D97-AF65-F5344CB8AC3E}">
        <p14:creationId xmlns:p14="http://schemas.microsoft.com/office/powerpoint/2010/main" val="812079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408821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6646601"/>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98885260"/>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871430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54788261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5096" y="2886790"/>
            <a:ext cx="4109799" cy="213955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43475" y="2886790"/>
            <a:ext cx="4110514" cy="213955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381587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1391530"/>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4312846"/>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787365"/>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040878970"/>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68708839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74825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262" y="485775"/>
            <a:ext cx="2092404" cy="41683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9334" y="485775"/>
            <a:ext cx="6209348" cy="41683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7040190"/>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4446" y="1836659"/>
            <a:ext cx="2075974" cy="318968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5096" y="1836659"/>
            <a:ext cx="6160770"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679721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73655008"/>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4141008"/>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372365104"/>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7949" y="3610451"/>
            <a:ext cx="3810476" cy="153304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7005" y="3610451"/>
            <a:ext cx="3810476" cy="153304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454968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1241083"/>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2904495"/>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976357"/>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013468640"/>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14470916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3241512"/>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1608117"/>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5098" y="1881664"/>
            <a:ext cx="1922383" cy="326183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7949" y="1881664"/>
            <a:ext cx="5698569" cy="326183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0495618"/>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a:prstGeom prst="rect">
            <a:avLst/>
          </a:prstGeom>
        </p:spPr>
        <p:txBody>
          <a:bodyPr vert="horz" lIns="41148" tIns="20574" rIns="41148" bIns="2057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40621323"/>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1249493"/>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a:prstGeom prst="rect">
            <a:avLst/>
          </a:prstGeom>
        </p:spPr>
        <p:txBody>
          <a:bodyPr vert="horz" lIns="41148" tIns="20574" rIns="41148" bIns="20574"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527904741"/>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729385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5675973"/>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Tree>
    <p:extLst>
      <p:ext uri="{BB962C8B-B14F-4D97-AF65-F5344CB8AC3E}">
        <p14:creationId xmlns:p14="http://schemas.microsoft.com/office/powerpoint/2010/main" val="2516886197"/>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74464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69642066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791029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754208973"/>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8152001"/>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
            <a:ext cx="2057400" cy="4389120"/>
          </a:xfrm>
          <a:prstGeom prst="rect">
            <a:avLst/>
          </a:prstGeom>
        </p:spPr>
        <p:txBody>
          <a:bodyPr vert="eaVert"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740"/>
            <a:ext cx="6103620" cy="438912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455251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45000268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5096" y="3515440"/>
            <a:ext cx="4100513" cy="800814"/>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4188" y="3515440"/>
            <a:ext cx="4100513" cy="800814"/>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138596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729962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900376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80568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38934763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12221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157243381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048914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2722484"/>
            <a:ext cx="2068830" cy="15937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5096" y="2722484"/>
            <a:ext cx="6138624" cy="15937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56483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8225267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096900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19398266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9335" y="1085850"/>
            <a:ext cx="4150519"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8433" y="1085850"/>
            <a:ext cx="4151233"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846307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266830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998408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9978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67856537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27784893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4385378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599158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262" y="485775"/>
            <a:ext cx="2092404" cy="41683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9334" y="485775"/>
            <a:ext cx="6209348" cy="41683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239760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a:prstGeom prst="rect">
            <a:avLst/>
          </a:prstGeom>
        </p:spPr>
        <p:txBody>
          <a:bodyPr vert="horz" lIns="41148" tIns="20574" rIns="41148" bIns="2057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8446612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72455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a:prstGeom prst="rect">
            <a:avLst/>
          </a:prstGeom>
        </p:spPr>
        <p:txBody>
          <a:bodyPr vert="horz" lIns="41148" tIns="20574" rIns="41148" bIns="20574"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7343555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493911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985453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Tree>
    <p:extLst>
      <p:ext uri="{BB962C8B-B14F-4D97-AF65-F5344CB8AC3E}">
        <p14:creationId xmlns:p14="http://schemas.microsoft.com/office/powerpoint/2010/main" val="32172984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9335" y="1085850"/>
            <a:ext cx="4150519"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8433" y="1085850"/>
            <a:ext cx="4151233"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645725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7501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60502103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45942227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627887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
            <a:ext cx="2057400" cy="4389120"/>
          </a:xfrm>
          <a:prstGeom prst="rect">
            <a:avLst/>
          </a:prstGeom>
        </p:spPr>
        <p:txBody>
          <a:bodyPr vert="eaVert"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740"/>
            <a:ext cx="6103620" cy="438912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541031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1240557"/>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154474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4262856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9335" y="1085850"/>
            <a:ext cx="4150519"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8433" y="1085850"/>
            <a:ext cx="4151233" cy="3568303"/>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572273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847494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143576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1410554"/>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8004635"/>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51489646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28785292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424117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262" y="485775"/>
            <a:ext cx="2092404" cy="41683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9334" y="485775"/>
            <a:ext cx="6209348" cy="41683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220251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741935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357692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p:spPr>
        <p:txBody>
          <a:bodyPr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141739260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2954" y="3523297"/>
            <a:ext cx="4065508" cy="760810"/>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7042" y="3523297"/>
            <a:ext cx="4065508" cy="760810"/>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094172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7595039"/>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p:spPr>
        <p:txBody>
          <a:bodyPr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340002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665740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03579"/>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7082604"/>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234058184"/>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315399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23008" y="2728912"/>
            <a:ext cx="2049542" cy="155519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2954" y="2728912"/>
            <a:ext cx="6081475" cy="155519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3394612"/>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a:prstGeom prst="rect">
            <a:avLst/>
          </a:prstGeom>
        </p:spPr>
        <p:txBody>
          <a:bodyPr vert="horz" lIns="41148" tIns="20574" rIns="41148" bIns="20574"/>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41260470"/>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80781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a:prstGeom prst="rect">
            <a:avLst/>
          </a:prstGeom>
        </p:spPr>
        <p:txBody>
          <a:bodyPr vert="horz" lIns="41148" tIns="20574" rIns="41148" bIns="20574"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16401982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306283"/>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2554422"/>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397476"/>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Tree>
    <p:extLst>
      <p:ext uri="{BB962C8B-B14F-4D97-AF65-F5344CB8AC3E}">
        <p14:creationId xmlns:p14="http://schemas.microsoft.com/office/powerpoint/2010/main" val="3785178101"/>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32125"/>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30900763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a:prstGeom prst="rect">
            <a:avLst/>
          </a:prstGeom>
        </p:spPr>
        <p:txBody>
          <a:bodyPr vert="horz" lIns="41148" tIns="20574" rIns="41148" bIns="20574"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487952201"/>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vert="horz"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385741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740"/>
            <a:ext cx="2057400" cy="4389120"/>
          </a:xfrm>
          <a:prstGeom prst="rect">
            <a:avLst/>
          </a:prstGeom>
        </p:spPr>
        <p:txBody>
          <a:bodyPr vert="eaVert" lIns="41148" tIns="20574" rIns="41148" bIns="20574"/>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740"/>
            <a:ext cx="6103620" cy="438912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3151728"/>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66698525"/>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127735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p:spPr>
        <p:txBody>
          <a:bodyPr/>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9926802"/>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213775702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340960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81492"/>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10570310"/>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091104"/>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1033507876"/>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408817070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6421503"/>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976" y="480060"/>
            <a:ext cx="2093119" cy="4114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8620" y="480060"/>
            <a:ext cx="6210776" cy="411480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85381"/>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57"/>
            <a:ext cx="7772400" cy="110228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vert="horz" lIns="41148" tIns="20574" rIns="41148" bIns="20574"/>
          <a:lstStyle>
            <a:lvl1pPr marL="0" indent="0" algn="ctr">
              <a:buNone/>
              <a:defRPr/>
            </a:lvl1pPr>
            <a:lvl2pPr marL="205740" indent="0" algn="ctr">
              <a:buNone/>
              <a:defRPr/>
            </a:lvl2pPr>
            <a:lvl3pPr marL="411480" indent="0" algn="ctr">
              <a:buNone/>
              <a:defRPr/>
            </a:lvl3pPr>
            <a:lvl4pPr marL="617220" indent="0" algn="ctr">
              <a:buNone/>
              <a:defRPr/>
            </a:lvl4pPr>
            <a:lvl5pPr marL="822960" indent="0" algn="ctr">
              <a:buNone/>
              <a:defRPr/>
            </a:lvl5pPr>
            <a:lvl6pPr marL="1028700" indent="0" algn="ctr">
              <a:buNone/>
              <a:defRPr/>
            </a:lvl6pPr>
            <a:lvl7pPr marL="1234440" indent="0" algn="ctr">
              <a:buNone/>
              <a:defRPr/>
            </a:lvl7pPr>
            <a:lvl8pPr marL="1440180" indent="0" algn="ctr">
              <a:buNone/>
              <a:defRPr/>
            </a:lvl8pPr>
            <a:lvl9pPr marL="164592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0804609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p:spPr>
        <p:txBody>
          <a:bodyPr/>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p:spPr>
        <p:txBody>
          <a:bodyPr/>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708797780"/>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vert="horz"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341866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233" y="3305414"/>
            <a:ext cx="7772400" cy="1021556"/>
          </a:xfrm>
        </p:spPr>
        <p:txBody>
          <a:bodyPr anchor="t"/>
          <a:lstStyle>
            <a:lvl1pPr algn="l">
              <a:defRPr sz="1800" b="1" cap="all"/>
            </a:lvl1pPr>
          </a:lstStyle>
          <a:p>
            <a:r>
              <a:rPr lang="en-US" smtClean="0"/>
              <a:t>Click to edit Master title style</a:t>
            </a:r>
            <a:endParaRPr lang="en-US"/>
          </a:p>
        </p:txBody>
      </p:sp>
      <p:sp>
        <p:nvSpPr>
          <p:cNvPr id="3" name="Text Placeholder 2"/>
          <p:cNvSpPr>
            <a:spLocks noGrp="1"/>
          </p:cNvSpPr>
          <p:nvPr>
            <p:ph type="body" idx="1"/>
          </p:nvPr>
        </p:nvSpPr>
        <p:spPr>
          <a:xfrm>
            <a:off x="722233" y="2180273"/>
            <a:ext cx="7772400" cy="1125141"/>
          </a:xfrm>
          <a:prstGeom prst="rect">
            <a:avLst/>
          </a:prstGeom>
        </p:spPr>
        <p:txBody>
          <a:bodyPr vert="horz" lIns="41148" tIns="20574" rIns="41148" bIns="20574" anchor="b"/>
          <a:lstStyle>
            <a:lvl1pPr marL="0" indent="0">
              <a:buNone/>
              <a:defRPr sz="900"/>
            </a:lvl1pPr>
            <a:lvl2pPr marL="205740" indent="0">
              <a:buNone/>
              <a:defRPr sz="800"/>
            </a:lvl2pPr>
            <a:lvl3pPr marL="411480" indent="0">
              <a:buNone/>
              <a:defRPr sz="700"/>
            </a:lvl3pPr>
            <a:lvl4pPr marL="617220" indent="0">
              <a:buNone/>
              <a:defRPr sz="600"/>
            </a:lvl4pPr>
            <a:lvl5pPr marL="822960" indent="0">
              <a:buNone/>
              <a:defRPr sz="600"/>
            </a:lvl5pPr>
            <a:lvl6pPr marL="1028700" indent="0">
              <a:buNone/>
              <a:defRPr sz="600"/>
            </a:lvl6pPr>
            <a:lvl7pPr marL="1234440" indent="0">
              <a:buNone/>
              <a:defRPr sz="600"/>
            </a:lvl7pPr>
            <a:lvl8pPr marL="1440180" indent="0">
              <a:buNone/>
              <a:defRPr sz="600"/>
            </a:lvl8pPr>
            <a:lvl9pPr marL="1645920" indent="0">
              <a:buNone/>
              <a:defRPr sz="600"/>
            </a:lvl9pPr>
          </a:lstStyle>
          <a:p>
            <a:pPr lvl="0"/>
            <a:r>
              <a:rPr lang="en-US" smtClean="0"/>
              <a:t>Click to edit Master text styles</a:t>
            </a:r>
          </a:p>
        </p:txBody>
      </p:sp>
    </p:spTree>
    <p:extLst>
      <p:ext uri="{BB962C8B-B14F-4D97-AF65-F5344CB8AC3E}">
        <p14:creationId xmlns:p14="http://schemas.microsoft.com/office/powerpoint/2010/main" val="3128823274"/>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6290" y="1200150"/>
            <a:ext cx="4080510" cy="3394710"/>
          </a:xfrm>
          <a:prstGeom prst="rect">
            <a:avLst/>
          </a:prstGeom>
        </p:spPr>
        <p:txBody>
          <a:bodyPr vert="horz" lIns="41148" tIns="20574" rIns="41148" bIns="20574"/>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1052181"/>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573"/>
            <a:ext cx="4040505"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457200" y="1630918"/>
            <a:ext cx="4040505"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66" y="1151573"/>
            <a:ext cx="4041934" cy="479346"/>
          </a:xfrm>
          <a:prstGeom prst="rect">
            <a:avLst/>
          </a:prstGeom>
        </p:spPr>
        <p:txBody>
          <a:bodyPr vert="horz" lIns="41148" tIns="20574" rIns="41148" bIns="20574" anchor="b"/>
          <a:lstStyle>
            <a:lvl1pPr marL="0" indent="0">
              <a:buNone/>
              <a:defRPr sz="1100" b="1"/>
            </a:lvl1pPr>
            <a:lvl2pPr marL="205740" indent="0">
              <a:buNone/>
              <a:defRPr sz="900" b="1"/>
            </a:lvl2pPr>
            <a:lvl3pPr marL="411480" indent="0">
              <a:buNone/>
              <a:defRPr sz="800" b="1"/>
            </a:lvl3pPr>
            <a:lvl4pPr marL="617220" indent="0">
              <a:buNone/>
              <a:defRPr sz="700" b="1"/>
            </a:lvl4pPr>
            <a:lvl5pPr marL="822960" indent="0">
              <a:buNone/>
              <a:defRPr sz="700" b="1"/>
            </a:lvl5pPr>
            <a:lvl6pPr marL="1028700" indent="0">
              <a:buNone/>
              <a:defRPr sz="700" b="1"/>
            </a:lvl6pPr>
            <a:lvl7pPr marL="1234440" indent="0">
              <a:buNone/>
              <a:defRPr sz="700" b="1"/>
            </a:lvl7pPr>
            <a:lvl8pPr marL="1440180" indent="0">
              <a:buNone/>
              <a:defRPr sz="700" b="1"/>
            </a:lvl8pPr>
            <a:lvl9pPr marL="1645920"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4644866" y="1630918"/>
            <a:ext cx="4041934" cy="2963942"/>
          </a:xfrm>
          <a:prstGeom prst="rect">
            <a:avLst/>
          </a:prstGeom>
        </p:spPr>
        <p:txBody>
          <a:bodyPr vert="horz" lIns="41148" tIns="20574" rIns="41148" bIns="20574"/>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5679015"/>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1736869"/>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05301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026"/>
            <a:ext cx="3008233" cy="871538"/>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3574732" y="205026"/>
            <a:ext cx="5112068" cy="4389834"/>
          </a:xfrm>
          <a:prstGeom prst="rect">
            <a:avLst/>
          </a:prstGeom>
        </p:spPr>
        <p:txBody>
          <a:bodyPr vert="horz" lIns="41148" tIns="20574" rIns="41148" bIns="20574"/>
          <a:lstStyle>
            <a:lvl1pPr>
              <a:defRPr sz="14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563"/>
            <a:ext cx="3008233" cy="351829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243334517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367" y="3600450"/>
            <a:ext cx="5486400" cy="425053"/>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1792367" y="459343"/>
            <a:ext cx="5486400" cy="3086100"/>
          </a:xfrm>
          <a:prstGeom prst="rect">
            <a:avLst/>
          </a:prstGeom>
        </p:spPr>
        <p:txBody>
          <a:bodyPr vert="horz" lIns="41148" tIns="20574" rIns="41148" bIns="20574"/>
          <a:lstStyle>
            <a:lvl1pPr marL="0" indent="0">
              <a:buNone/>
              <a:defRPr sz="1400"/>
            </a:lvl1pPr>
            <a:lvl2pPr marL="205740" indent="0">
              <a:buNone/>
              <a:defRPr sz="1300"/>
            </a:lvl2pPr>
            <a:lvl3pPr marL="411480" indent="0">
              <a:buNone/>
              <a:defRPr sz="1100"/>
            </a:lvl3pPr>
            <a:lvl4pPr marL="617220" indent="0">
              <a:buNone/>
              <a:defRPr sz="900"/>
            </a:lvl4pPr>
            <a:lvl5pPr marL="822960" indent="0">
              <a:buNone/>
              <a:defRPr sz="900"/>
            </a:lvl5pPr>
            <a:lvl6pPr marL="1028700" indent="0">
              <a:buNone/>
              <a:defRPr sz="900"/>
            </a:lvl6pPr>
            <a:lvl7pPr marL="1234440" indent="0">
              <a:buNone/>
              <a:defRPr sz="900"/>
            </a:lvl7pPr>
            <a:lvl8pPr marL="1440180" indent="0">
              <a:buNone/>
              <a:defRPr sz="900"/>
            </a:lvl8pPr>
            <a:lvl9pPr marL="1645920" indent="0">
              <a:buNone/>
              <a:defRPr sz="900"/>
            </a:lvl9pPr>
          </a:lstStyle>
          <a:p>
            <a:endParaRPr lang="en-US" dirty="0"/>
          </a:p>
        </p:txBody>
      </p:sp>
      <p:sp>
        <p:nvSpPr>
          <p:cNvPr id="4" name="Text Placeholder 3"/>
          <p:cNvSpPr>
            <a:spLocks noGrp="1"/>
          </p:cNvSpPr>
          <p:nvPr>
            <p:ph type="body" sz="half" idx="2"/>
          </p:nvPr>
        </p:nvSpPr>
        <p:spPr>
          <a:xfrm>
            <a:off x="1792367" y="4025503"/>
            <a:ext cx="5486400" cy="603647"/>
          </a:xfrm>
          <a:prstGeom prst="rect">
            <a:avLst/>
          </a:prstGeom>
        </p:spPr>
        <p:txBody>
          <a:bodyPr vert="horz" lIns="41148" tIns="20574" rIns="41148" bIns="20574"/>
          <a:lstStyle>
            <a:lvl1pPr marL="0" indent="0">
              <a:buNone/>
              <a:defRPr sz="600"/>
            </a:lvl1pPr>
            <a:lvl2pPr marL="205740" indent="0">
              <a:buNone/>
              <a:defRPr sz="500"/>
            </a:lvl2pPr>
            <a:lvl3pPr marL="411480" indent="0">
              <a:buNone/>
              <a:defRPr sz="500"/>
            </a:lvl3pPr>
            <a:lvl4pPr marL="617220" indent="0">
              <a:buNone/>
              <a:defRPr sz="400"/>
            </a:lvl4pPr>
            <a:lvl5pPr marL="822960" indent="0">
              <a:buNone/>
              <a:defRPr sz="400"/>
            </a:lvl5pPr>
            <a:lvl6pPr marL="1028700" indent="0">
              <a:buNone/>
              <a:defRPr sz="400"/>
            </a:lvl6pPr>
            <a:lvl7pPr marL="1234440" indent="0">
              <a:buNone/>
              <a:defRPr sz="400"/>
            </a:lvl7pPr>
            <a:lvl8pPr marL="1440180" indent="0">
              <a:buNone/>
              <a:defRPr sz="400"/>
            </a:lvl8pPr>
            <a:lvl9pPr marL="1645920" indent="0">
              <a:buNone/>
              <a:defRPr sz="400"/>
            </a:lvl9pPr>
          </a:lstStyle>
          <a:p>
            <a:pPr lvl="0"/>
            <a:r>
              <a:rPr lang="en-US" smtClean="0"/>
              <a:t>Click to edit Master text styles</a:t>
            </a:r>
          </a:p>
        </p:txBody>
      </p:sp>
    </p:spTree>
    <p:extLst>
      <p:ext uri="{BB962C8B-B14F-4D97-AF65-F5344CB8AC3E}">
        <p14:creationId xmlns:p14="http://schemas.microsoft.com/office/powerpoint/2010/main" val="3484788472"/>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71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76751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015" y="1200150"/>
            <a:ext cx="2173129" cy="3766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6452235" cy="3766900"/>
          </a:xfrm>
          <a:prstGeom prst="rect">
            <a:avLst/>
          </a:prstGeom>
        </p:spPr>
        <p:txBody>
          <a:bodyPr vert="eaVert" lIns="41148" tIns="20574" rIns="41148" bIns="2057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6962728"/>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7.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8.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3.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3.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4.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5.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1.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6.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389335" y="485775"/>
            <a:ext cx="8370332" cy="508635"/>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
        <p:nvSpPr>
          <p:cNvPr id="1026" name="Rectangle 2"/>
          <p:cNvSpPr>
            <a:spLocks noGrp="1" noChangeArrowheads="1"/>
          </p:cNvSpPr>
          <p:nvPr>
            <p:ph type="body" idx="1"/>
          </p:nvPr>
        </p:nvSpPr>
        <p:spPr bwMode="auto">
          <a:xfrm>
            <a:off x="389335" y="1085850"/>
            <a:ext cx="8370332" cy="356830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p:hf sldNum="0" hdr="0" dt="0"/>
  <p:txStyles>
    <p:titleStyle>
      <a:lvl1pPr algn="l" rtl="0" fontAlgn="base">
        <a:lnSpc>
          <a:spcPct val="90000"/>
        </a:lnSpc>
        <a:spcBef>
          <a:spcPct val="0"/>
        </a:spcBef>
        <a:spcAft>
          <a:spcPct val="0"/>
        </a:spcAft>
        <a:defRPr sz="32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32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bwMode="auto">
          <a:xfrm>
            <a:off x="780098" y="1836659"/>
            <a:ext cx="8290322" cy="1050131"/>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Bold" charset="0"/>
              </a:rPr>
              <a:t>Click to edit Master title style</a:t>
            </a:r>
          </a:p>
        </p:txBody>
      </p:sp>
      <p:sp>
        <p:nvSpPr>
          <p:cNvPr id="20482" name="Rectangle 2"/>
          <p:cNvSpPr>
            <a:spLocks noGrp="1" noChangeArrowheads="1"/>
          </p:cNvSpPr>
          <p:nvPr>
            <p:ph type="body" idx="1"/>
          </p:nvPr>
        </p:nvSpPr>
        <p:spPr bwMode="auto">
          <a:xfrm>
            <a:off x="765096" y="2886790"/>
            <a:ext cx="8288893" cy="213955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Tree>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ransition/>
  <p:hf sldNum="0" hdr="0" dt="0"/>
  <p:txStyles>
    <p:titleStyle>
      <a:lvl1pPr algn="l" rtl="0" fontAlgn="base">
        <a:lnSpc>
          <a:spcPct val="90000"/>
        </a:lnSpc>
        <a:spcBef>
          <a:spcPct val="0"/>
        </a:spcBef>
        <a:spcAft>
          <a:spcPct val="0"/>
        </a:spcAft>
        <a:defRPr sz="2800">
          <a:solidFill>
            <a:srgbClr val="FFFFFF"/>
          </a:solidFill>
          <a:latin typeface="+mj-lt"/>
          <a:ea typeface="+mj-ea"/>
          <a:cs typeface="+mj-cs"/>
          <a:sym typeface="Arial Bold" charset="0"/>
        </a:defRPr>
      </a:lvl1pPr>
      <a:lvl2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2pPr>
      <a:lvl3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3pPr>
      <a:lvl4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4pPr>
      <a:lvl5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5pPr>
      <a:lvl6pPr marL="20574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6pPr>
      <a:lvl7pPr marL="41148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7pPr>
      <a:lvl8pPr marL="61722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8pPr>
      <a:lvl9pPr marL="82296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9pPr>
    </p:titleStyle>
    <p:bodyStyle>
      <a:lvl1pPr algn="l" rtl="0" fontAlgn="base">
        <a:lnSpc>
          <a:spcPct val="90000"/>
        </a:lnSpc>
        <a:spcBef>
          <a:spcPct val="0"/>
        </a:spcBef>
        <a:spcAft>
          <a:spcPct val="0"/>
        </a:spcAft>
        <a:defRPr sz="2300">
          <a:solidFill>
            <a:srgbClr val="FFFFFF"/>
          </a:solidFill>
          <a:latin typeface="+mn-lt"/>
          <a:ea typeface="+mn-ea"/>
          <a:cs typeface="+mn-cs"/>
          <a:sym typeface="Arial" charset="0"/>
        </a:defRPr>
      </a:lvl1pPr>
      <a:lvl2pPr marL="348615" algn="ctr" rtl="0" fontAlgn="base">
        <a:lnSpc>
          <a:spcPct val="90000"/>
        </a:lnSpc>
        <a:spcBef>
          <a:spcPts val="495"/>
        </a:spcBef>
        <a:spcAft>
          <a:spcPct val="0"/>
        </a:spcAft>
        <a:defRPr sz="1900">
          <a:solidFill>
            <a:srgbClr val="FFFFFF"/>
          </a:solidFill>
          <a:latin typeface="+mn-lt"/>
          <a:ea typeface="+mn-ea"/>
          <a:cs typeface="+mn-cs"/>
          <a:sym typeface="Arial" charset="0"/>
        </a:defRPr>
      </a:lvl2pPr>
      <a:lvl3pPr marL="685800" algn="ctr" rtl="0" fontAlgn="base">
        <a:lnSpc>
          <a:spcPct val="90000"/>
        </a:lnSpc>
        <a:spcBef>
          <a:spcPts val="450"/>
        </a:spcBef>
        <a:spcAft>
          <a:spcPct val="0"/>
        </a:spcAft>
        <a:defRPr sz="1600">
          <a:solidFill>
            <a:srgbClr val="FFFFFF"/>
          </a:solidFill>
          <a:latin typeface="+mn-lt"/>
          <a:ea typeface="+mn-ea"/>
          <a:cs typeface="+mn-cs"/>
          <a:sym typeface="Arial" charset="0"/>
        </a:defRPr>
      </a:lvl3pPr>
      <a:lvl4pPr marL="1022985" algn="ctr" rtl="0" fontAlgn="base">
        <a:lnSpc>
          <a:spcPct val="90000"/>
        </a:lnSpc>
        <a:spcBef>
          <a:spcPts val="315"/>
        </a:spcBef>
        <a:spcAft>
          <a:spcPct val="0"/>
        </a:spcAft>
        <a:defRPr sz="1300">
          <a:solidFill>
            <a:srgbClr val="FFFFFF"/>
          </a:solidFill>
          <a:latin typeface="+mn-lt"/>
          <a:ea typeface="+mn-ea"/>
          <a:cs typeface="+mn-cs"/>
          <a:sym typeface="Arial" charset="0"/>
        </a:defRPr>
      </a:lvl4pPr>
      <a:lvl5pPr marL="1371600" algn="ctr" rtl="0" fontAlgn="base">
        <a:lnSpc>
          <a:spcPct val="90000"/>
        </a:lnSpc>
        <a:spcBef>
          <a:spcPts val="315"/>
        </a:spcBef>
        <a:spcAft>
          <a:spcPct val="0"/>
        </a:spcAft>
        <a:defRPr sz="1300">
          <a:solidFill>
            <a:srgbClr val="FFFFFF"/>
          </a:solidFill>
          <a:latin typeface="+mn-lt"/>
          <a:ea typeface="+mn-ea"/>
          <a:cs typeface="+mn-cs"/>
          <a:sym typeface="Arial" charset="0"/>
        </a:defRPr>
      </a:lvl5pPr>
      <a:lvl6pPr marL="1577340" algn="ctr" rtl="0" fontAlgn="base">
        <a:lnSpc>
          <a:spcPct val="90000"/>
        </a:lnSpc>
        <a:spcBef>
          <a:spcPts val="315"/>
        </a:spcBef>
        <a:spcAft>
          <a:spcPct val="0"/>
        </a:spcAft>
        <a:defRPr sz="1300">
          <a:solidFill>
            <a:srgbClr val="FFFFFF"/>
          </a:solidFill>
          <a:latin typeface="+mn-lt"/>
          <a:ea typeface="+mn-ea"/>
          <a:cs typeface="+mn-cs"/>
          <a:sym typeface="Arial" charset="0"/>
        </a:defRPr>
      </a:lvl6pPr>
      <a:lvl7pPr marL="1783080" algn="ctr" rtl="0" fontAlgn="base">
        <a:lnSpc>
          <a:spcPct val="90000"/>
        </a:lnSpc>
        <a:spcBef>
          <a:spcPts val="315"/>
        </a:spcBef>
        <a:spcAft>
          <a:spcPct val="0"/>
        </a:spcAft>
        <a:defRPr sz="1300">
          <a:solidFill>
            <a:srgbClr val="FFFFFF"/>
          </a:solidFill>
          <a:latin typeface="+mn-lt"/>
          <a:ea typeface="+mn-ea"/>
          <a:cs typeface="+mn-cs"/>
          <a:sym typeface="Arial" charset="0"/>
        </a:defRPr>
      </a:lvl7pPr>
      <a:lvl8pPr marL="1988820" algn="ctr" rtl="0" fontAlgn="base">
        <a:lnSpc>
          <a:spcPct val="90000"/>
        </a:lnSpc>
        <a:spcBef>
          <a:spcPts val="315"/>
        </a:spcBef>
        <a:spcAft>
          <a:spcPct val="0"/>
        </a:spcAft>
        <a:defRPr sz="1300">
          <a:solidFill>
            <a:srgbClr val="FFFFFF"/>
          </a:solidFill>
          <a:latin typeface="+mn-lt"/>
          <a:ea typeface="+mn-ea"/>
          <a:cs typeface="+mn-cs"/>
          <a:sym typeface="Arial" charset="0"/>
        </a:defRPr>
      </a:lvl8pPr>
      <a:lvl9pPr marL="2194560" algn="ctr" rtl="0" fontAlgn="base">
        <a:lnSpc>
          <a:spcPct val="90000"/>
        </a:lnSpc>
        <a:spcBef>
          <a:spcPts val="315"/>
        </a:spcBef>
        <a:spcAft>
          <a:spcPct val="0"/>
        </a:spcAft>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727948" y="1881663"/>
            <a:ext cx="7689533" cy="1728788"/>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Sketch Gothic Light" charset="0"/>
              </a:rPr>
              <a:t>Click to edit Master title style</a:t>
            </a:r>
          </a:p>
        </p:txBody>
      </p:sp>
      <p:sp>
        <p:nvSpPr>
          <p:cNvPr id="21506" name="Rectangle 2"/>
          <p:cNvSpPr>
            <a:spLocks noGrp="1" noChangeArrowheads="1"/>
          </p:cNvSpPr>
          <p:nvPr>
            <p:ph type="body" idx="1"/>
          </p:nvPr>
        </p:nvSpPr>
        <p:spPr bwMode="auto">
          <a:xfrm>
            <a:off x="727948" y="3610451"/>
            <a:ext cx="7689533" cy="1533049"/>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ransition/>
  <p:hf sldNum="0" hdr="0" dt="0"/>
  <p:txStyles>
    <p:titleStyle>
      <a:lvl1pPr algn="l" rtl="0" fontAlgn="base">
        <a:lnSpc>
          <a:spcPct val="90000"/>
        </a:lnSpc>
        <a:spcBef>
          <a:spcPct val="0"/>
        </a:spcBef>
        <a:spcAft>
          <a:spcPct val="0"/>
        </a:spcAft>
        <a:defRPr sz="5300">
          <a:solidFill>
            <a:srgbClr val="FFFFFF"/>
          </a:solidFill>
          <a:latin typeface="+mj-lt"/>
          <a:ea typeface="+mj-ea"/>
          <a:cs typeface="+mj-cs"/>
          <a:sym typeface="Sketch Gothic Light" charset="0"/>
        </a:defRPr>
      </a:lvl1pPr>
      <a:lvl2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2pPr>
      <a:lvl3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3pPr>
      <a:lvl4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4pPr>
      <a:lvl5pPr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5pPr>
      <a:lvl6pPr marL="20574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6pPr>
      <a:lvl7pPr marL="41148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7pPr>
      <a:lvl8pPr marL="61722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8pPr>
      <a:lvl9pPr marL="822960" algn="l" rtl="0" fontAlgn="base">
        <a:lnSpc>
          <a:spcPct val="90000"/>
        </a:lnSpc>
        <a:spcBef>
          <a:spcPct val="0"/>
        </a:spcBef>
        <a:spcAft>
          <a:spcPct val="0"/>
        </a:spcAft>
        <a:defRPr sz="5300">
          <a:solidFill>
            <a:srgbClr val="FFFFFF"/>
          </a:solidFill>
          <a:latin typeface="Sketch Gothic Light" charset="0"/>
          <a:ea typeface="ヒラギノ角ゴ ProN W3" charset="0"/>
          <a:cs typeface="ヒラギノ角ゴ ProN W3" charset="0"/>
          <a:sym typeface="Sketch Gothic Light" charset="0"/>
        </a:defRPr>
      </a:lvl9pPr>
    </p:titleStyle>
    <p:bodyStyle>
      <a:lvl1pPr algn="l" rtl="0" fontAlgn="base">
        <a:lnSpc>
          <a:spcPct val="90000"/>
        </a:lnSpc>
        <a:spcBef>
          <a:spcPct val="0"/>
        </a:spcBef>
        <a:spcAft>
          <a:spcPct val="0"/>
        </a:spcAft>
        <a:defRPr sz="2700">
          <a:solidFill>
            <a:srgbClr val="FFFFFF"/>
          </a:solidFill>
          <a:latin typeface="+mn-lt"/>
          <a:ea typeface="+mn-ea"/>
          <a:cs typeface="+mn-cs"/>
          <a:sym typeface="Sketch Gothic Light" charset="0"/>
        </a:defRPr>
      </a:lvl1pPr>
      <a:lvl2pPr marL="348615" algn="ctr" rtl="0" fontAlgn="base">
        <a:lnSpc>
          <a:spcPct val="90000"/>
        </a:lnSpc>
        <a:spcBef>
          <a:spcPts val="495"/>
        </a:spcBef>
        <a:spcAft>
          <a:spcPct val="0"/>
        </a:spcAft>
        <a:defRPr sz="2300">
          <a:solidFill>
            <a:srgbClr val="FFFFFF"/>
          </a:solidFill>
          <a:latin typeface="+mn-lt"/>
          <a:ea typeface="+mn-ea"/>
          <a:cs typeface="+mn-cs"/>
          <a:sym typeface="Sketch Gothic Light" charset="0"/>
        </a:defRPr>
      </a:lvl2pPr>
      <a:lvl3pPr marL="685800" algn="ctr" rtl="0" fontAlgn="base">
        <a:lnSpc>
          <a:spcPct val="90000"/>
        </a:lnSpc>
        <a:spcBef>
          <a:spcPts val="450"/>
        </a:spcBef>
        <a:spcAft>
          <a:spcPct val="0"/>
        </a:spcAft>
        <a:defRPr sz="2000">
          <a:solidFill>
            <a:srgbClr val="FFFFFF"/>
          </a:solidFill>
          <a:latin typeface="+mn-lt"/>
          <a:ea typeface="+mn-ea"/>
          <a:cs typeface="+mn-cs"/>
          <a:sym typeface="Sketch Gothic Light" charset="0"/>
        </a:defRPr>
      </a:lvl3pPr>
      <a:lvl4pPr marL="1022985"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4pPr>
      <a:lvl5pPr marL="137160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5pPr>
      <a:lvl6pPr marL="157734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6pPr>
      <a:lvl7pPr marL="178308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7pPr>
      <a:lvl8pPr marL="198882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8pPr>
      <a:lvl9pPr marL="2194560" algn="ctr" rtl="0" fontAlgn="base">
        <a:lnSpc>
          <a:spcPct val="90000"/>
        </a:lnSpc>
        <a:spcBef>
          <a:spcPts val="315"/>
        </a:spcBef>
        <a:spcAft>
          <a:spcPct val="0"/>
        </a:spcAft>
        <a:defRPr sz="17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p:hf sldNum="0" hdr="0" dt="0"/>
  <p:txStyles>
    <p:titleStyle>
      <a:lvl1pPr algn="l" rtl="0" fontAlgn="base">
        <a:lnSpc>
          <a:spcPct val="90000"/>
        </a:lnSpc>
        <a:spcBef>
          <a:spcPct val="0"/>
        </a:spcBef>
        <a:spcAft>
          <a:spcPct val="0"/>
        </a:spcAft>
        <a:defRPr sz="2800">
          <a:solidFill>
            <a:schemeClr val="tx1"/>
          </a:solidFill>
          <a:latin typeface="+mj-lt"/>
          <a:ea typeface="+mj-ea"/>
          <a:cs typeface="+mj-cs"/>
          <a:sym typeface="Arial" charset="0"/>
        </a:defRPr>
      </a:lvl1pPr>
      <a:lvl2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2pPr>
      <a:lvl3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3pPr>
      <a:lvl4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4pPr>
      <a:lvl5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5pPr>
      <a:lvl6pPr marL="20574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6pPr>
      <a:lvl7pPr marL="41148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7pPr>
      <a:lvl8pPr marL="61722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8pPr>
      <a:lvl9pPr marL="82296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chemeClr val="tx1"/>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chemeClr val="tx1"/>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chemeClr val="tx1"/>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771525" y="2722484"/>
            <a:ext cx="8269605" cy="79295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Bold" charset="0"/>
              </a:rPr>
              <a:t>Click to edit Master title style</a:t>
            </a:r>
          </a:p>
        </p:txBody>
      </p:sp>
      <p:sp>
        <p:nvSpPr>
          <p:cNvPr id="12290" name="Rectangle 2"/>
          <p:cNvSpPr>
            <a:spLocks noGrp="1" noChangeArrowheads="1"/>
          </p:cNvSpPr>
          <p:nvPr>
            <p:ph type="body" idx="1"/>
          </p:nvPr>
        </p:nvSpPr>
        <p:spPr bwMode="auto">
          <a:xfrm>
            <a:off x="765096" y="3515440"/>
            <a:ext cx="8269605" cy="800814"/>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ransition/>
  <p:hf sldNum="0" hdr="0" dt="0"/>
  <p:txStyles>
    <p:titleStyle>
      <a:lvl1pPr algn="l" rtl="0" fontAlgn="base">
        <a:lnSpc>
          <a:spcPct val="90000"/>
        </a:lnSpc>
        <a:spcBef>
          <a:spcPct val="0"/>
        </a:spcBef>
        <a:spcAft>
          <a:spcPct val="0"/>
        </a:spcAft>
        <a:defRPr sz="2800">
          <a:solidFill>
            <a:srgbClr val="FFFFFF"/>
          </a:solidFill>
          <a:latin typeface="+mj-lt"/>
          <a:ea typeface="+mj-ea"/>
          <a:cs typeface="+mj-cs"/>
          <a:sym typeface="Arial Bold" charset="0"/>
        </a:defRPr>
      </a:lvl1pPr>
      <a:lvl2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2pPr>
      <a:lvl3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3pPr>
      <a:lvl4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4pPr>
      <a:lvl5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5pPr>
      <a:lvl6pPr marL="20574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6pPr>
      <a:lvl7pPr marL="41148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7pPr>
      <a:lvl8pPr marL="61722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8pPr>
      <a:lvl9pPr marL="82296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9pPr>
    </p:titleStyle>
    <p:bodyStyle>
      <a:lvl1pPr algn="l" rtl="0" fontAlgn="base">
        <a:lnSpc>
          <a:spcPct val="90000"/>
        </a:lnSpc>
        <a:spcBef>
          <a:spcPct val="0"/>
        </a:spcBef>
        <a:spcAft>
          <a:spcPct val="0"/>
        </a:spcAft>
        <a:defRPr sz="2300">
          <a:solidFill>
            <a:srgbClr val="FFFFFF"/>
          </a:solidFill>
          <a:latin typeface="+mn-lt"/>
          <a:ea typeface="+mn-ea"/>
          <a:cs typeface="+mn-cs"/>
          <a:sym typeface="Arial" charset="0"/>
        </a:defRPr>
      </a:lvl1pPr>
      <a:lvl2pPr marL="348615" algn="ctr" rtl="0" fontAlgn="base">
        <a:lnSpc>
          <a:spcPct val="90000"/>
        </a:lnSpc>
        <a:spcBef>
          <a:spcPts val="495"/>
        </a:spcBef>
        <a:spcAft>
          <a:spcPct val="0"/>
        </a:spcAft>
        <a:defRPr sz="1900">
          <a:solidFill>
            <a:srgbClr val="FFFFFF"/>
          </a:solidFill>
          <a:latin typeface="+mn-lt"/>
          <a:ea typeface="+mn-ea"/>
          <a:cs typeface="+mn-cs"/>
          <a:sym typeface="Arial" charset="0"/>
        </a:defRPr>
      </a:lvl2pPr>
      <a:lvl3pPr marL="685800" algn="ctr" rtl="0" fontAlgn="base">
        <a:lnSpc>
          <a:spcPct val="90000"/>
        </a:lnSpc>
        <a:spcBef>
          <a:spcPts val="450"/>
        </a:spcBef>
        <a:spcAft>
          <a:spcPct val="0"/>
        </a:spcAft>
        <a:defRPr sz="1600">
          <a:solidFill>
            <a:srgbClr val="FFFFFF"/>
          </a:solidFill>
          <a:latin typeface="+mn-lt"/>
          <a:ea typeface="+mn-ea"/>
          <a:cs typeface="+mn-cs"/>
          <a:sym typeface="Arial" charset="0"/>
        </a:defRPr>
      </a:lvl3pPr>
      <a:lvl4pPr marL="1022985" algn="ctr" rtl="0" fontAlgn="base">
        <a:lnSpc>
          <a:spcPct val="90000"/>
        </a:lnSpc>
        <a:spcBef>
          <a:spcPts val="315"/>
        </a:spcBef>
        <a:spcAft>
          <a:spcPct val="0"/>
        </a:spcAft>
        <a:defRPr sz="1300">
          <a:solidFill>
            <a:srgbClr val="FFFFFF"/>
          </a:solidFill>
          <a:latin typeface="+mn-lt"/>
          <a:ea typeface="+mn-ea"/>
          <a:cs typeface="+mn-cs"/>
          <a:sym typeface="Arial" charset="0"/>
        </a:defRPr>
      </a:lvl4pPr>
      <a:lvl5pPr marL="1371600" algn="ctr" rtl="0" fontAlgn="base">
        <a:lnSpc>
          <a:spcPct val="90000"/>
        </a:lnSpc>
        <a:spcBef>
          <a:spcPts val="315"/>
        </a:spcBef>
        <a:spcAft>
          <a:spcPct val="0"/>
        </a:spcAft>
        <a:defRPr sz="1300">
          <a:solidFill>
            <a:srgbClr val="FFFFFF"/>
          </a:solidFill>
          <a:latin typeface="+mn-lt"/>
          <a:ea typeface="+mn-ea"/>
          <a:cs typeface="+mn-cs"/>
          <a:sym typeface="Arial" charset="0"/>
        </a:defRPr>
      </a:lvl5pPr>
      <a:lvl6pPr marL="1577340" algn="ctr" rtl="0" fontAlgn="base">
        <a:lnSpc>
          <a:spcPct val="90000"/>
        </a:lnSpc>
        <a:spcBef>
          <a:spcPts val="315"/>
        </a:spcBef>
        <a:spcAft>
          <a:spcPct val="0"/>
        </a:spcAft>
        <a:defRPr sz="1300">
          <a:solidFill>
            <a:srgbClr val="FFFFFF"/>
          </a:solidFill>
          <a:latin typeface="+mn-lt"/>
          <a:ea typeface="+mn-ea"/>
          <a:cs typeface="+mn-cs"/>
          <a:sym typeface="Arial" charset="0"/>
        </a:defRPr>
      </a:lvl6pPr>
      <a:lvl7pPr marL="1783080" algn="ctr" rtl="0" fontAlgn="base">
        <a:lnSpc>
          <a:spcPct val="90000"/>
        </a:lnSpc>
        <a:spcBef>
          <a:spcPts val="315"/>
        </a:spcBef>
        <a:spcAft>
          <a:spcPct val="0"/>
        </a:spcAft>
        <a:defRPr sz="1300">
          <a:solidFill>
            <a:srgbClr val="FFFFFF"/>
          </a:solidFill>
          <a:latin typeface="+mn-lt"/>
          <a:ea typeface="+mn-ea"/>
          <a:cs typeface="+mn-cs"/>
          <a:sym typeface="Arial" charset="0"/>
        </a:defRPr>
      </a:lvl7pPr>
      <a:lvl8pPr marL="1988820" algn="ctr" rtl="0" fontAlgn="base">
        <a:lnSpc>
          <a:spcPct val="90000"/>
        </a:lnSpc>
        <a:spcBef>
          <a:spcPts val="315"/>
        </a:spcBef>
        <a:spcAft>
          <a:spcPct val="0"/>
        </a:spcAft>
        <a:defRPr sz="1300">
          <a:solidFill>
            <a:srgbClr val="FFFFFF"/>
          </a:solidFill>
          <a:latin typeface="+mn-lt"/>
          <a:ea typeface="+mn-ea"/>
          <a:cs typeface="+mn-cs"/>
          <a:sym typeface="Arial" charset="0"/>
        </a:defRPr>
      </a:lvl8pPr>
      <a:lvl9pPr marL="2194560" algn="ctr" rtl="0" fontAlgn="base">
        <a:lnSpc>
          <a:spcPct val="90000"/>
        </a:lnSpc>
        <a:spcBef>
          <a:spcPts val="315"/>
        </a:spcBef>
        <a:spcAft>
          <a:spcPct val="0"/>
        </a:spcAft>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389335" y="485775"/>
            <a:ext cx="8370332" cy="9144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
        <p:nvSpPr>
          <p:cNvPr id="13314" name="Rectangle 2"/>
          <p:cNvSpPr>
            <a:spLocks noGrp="1" noChangeArrowheads="1"/>
          </p:cNvSpPr>
          <p:nvPr>
            <p:ph type="body" idx="1"/>
          </p:nvPr>
        </p:nvSpPr>
        <p:spPr bwMode="auto">
          <a:xfrm>
            <a:off x="389335" y="1085850"/>
            <a:ext cx="8370332" cy="356830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ransition/>
  <p:hf sldNum="0" hdr="0" dt="0"/>
  <p:txStyles>
    <p:titleStyle>
      <a:lvl1pPr algn="l" rtl="0" fontAlgn="base">
        <a:lnSpc>
          <a:spcPct val="90000"/>
        </a:lnSpc>
        <a:spcBef>
          <a:spcPct val="0"/>
        </a:spcBef>
        <a:spcAft>
          <a:spcPct val="0"/>
        </a:spcAft>
        <a:defRPr sz="49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5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0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sldNum="0" hdr="0" dt="0"/>
  <p:txStyles>
    <p:titleStyle>
      <a:lvl1pPr algn="l" rtl="0" fontAlgn="base">
        <a:lnSpc>
          <a:spcPct val="90000"/>
        </a:lnSpc>
        <a:spcBef>
          <a:spcPct val="0"/>
        </a:spcBef>
        <a:spcAft>
          <a:spcPct val="0"/>
        </a:spcAft>
        <a:defRPr sz="2800">
          <a:solidFill>
            <a:schemeClr val="tx1"/>
          </a:solidFill>
          <a:latin typeface="+mj-lt"/>
          <a:ea typeface="+mj-ea"/>
          <a:cs typeface="+mj-cs"/>
          <a:sym typeface="Arial" charset="0"/>
        </a:defRPr>
      </a:lvl1pPr>
      <a:lvl2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2pPr>
      <a:lvl3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3pPr>
      <a:lvl4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4pPr>
      <a:lvl5pPr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5pPr>
      <a:lvl6pPr marL="20574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6pPr>
      <a:lvl7pPr marL="41148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7pPr>
      <a:lvl8pPr marL="61722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8pPr>
      <a:lvl9pPr marL="822960" algn="l" rtl="0" fontAlgn="base">
        <a:lnSpc>
          <a:spcPct val="90000"/>
        </a:lnSpc>
        <a:spcBef>
          <a:spcPct val="0"/>
        </a:spcBef>
        <a:spcAft>
          <a:spcPct val="0"/>
        </a:spcAft>
        <a:defRPr sz="2800">
          <a:solidFill>
            <a:schemeClr val="tx1"/>
          </a:solidFill>
          <a:latin typeface="Arial" charset="0"/>
          <a:ea typeface="ヒラギノ角ゴ ProN W3" charset="0"/>
          <a:cs typeface="ヒラギノ角ゴ ProN W3" charset="0"/>
          <a:sym typeface="Arial"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chemeClr val="tx1"/>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chemeClr val="tx1"/>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chemeClr val="tx1"/>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chemeClr val="tx1"/>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bwMode="auto">
          <a:xfrm>
            <a:off x="389335" y="485775"/>
            <a:ext cx="8370332" cy="9144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
        <p:nvSpPr>
          <p:cNvPr id="15362" name="Rectangle 2"/>
          <p:cNvSpPr>
            <a:spLocks noGrp="1" noChangeArrowheads="1"/>
          </p:cNvSpPr>
          <p:nvPr>
            <p:ph type="body" idx="1"/>
          </p:nvPr>
        </p:nvSpPr>
        <p:spPr bwMode="auto">
          <a:xfrm>
            <a:off x="389335" y="1085850"/>
            <a:ext cx="8370332" cy="356830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a:sym typeface="Sketch Gothic Light" charset="0"/>
              </a:rPr>
              <a:t>Click to edit Master text styles</a:t>
            </a:r>
          </a:p>
          <a:p>
            <a:pPr lvl="1"/>
            <a:r>
              <a:rPr lang="en-US">
                <a:sym typeface="Sketch Gothic Light" charset="0"/>
              </a:rPr>
              <a:t>Second level</a:t>
            </a:r>
          </a:p>
          <a:p>
            <a:pPr lvl="2"/>
            <a:r>
              <a:rPr lang="en-US">
                <a:sym typeface="Sketch Gothic Light" charset="0"/>
              </a:rPr>
              <a:t>Third level</a:t>
            </a:r>
          </a:p>
          <a:p>
            <a:pPr lvl="3"/>
            <a:r>
              <a:rPr lang="en-US">
                <a:sym typeface="Sketch Gothic Light" charset="0"/>
              </a:rPr>
              <a:t>Fourth level</a:t>
            </a:r>
          </a:p>
          <a:p>
            <a:pPr lvl="4"/>
            <a:r>
              <a:rPr lang="en-US">
                <a:sym typeface="Sketch Gothic Light" charset="0"/>
              </a:rPr>
              <a:t>Fifth level</a:t>
            </a: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ransition/>
  <p:hf sldNum="0" hdr="0" dt="0"/>
  <p:txStyles>
    <p:titleStyle>
      <a:lvl1pPr algn="l" rtl="0" fontAlgn="base">
        <a:lnSpc>
          <a:spcPct val="90000"/>
        </a:lnSpc>
        <a:spcBef>
          <a:spcPct val="0"/>
        </a:spcBef>
        <a:spcAft>
          <a:spcPct val="0"/>
        </a:spcAft>
        <a:defRPr sz="49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49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5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0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bwMode="auto">
          <a:xfrm>
            <a:off x="779383" y="2728913"/>
            <a:ext cx="8193167" cy="794385"/>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Bold" charset="0"/>
              </a:rPr>
              <a:t>Click to edit Master title style</a:t>
            </a:r>
          </a:p>
        </p:txBody>
      </p:sp>
      <p:sp>
        <p:nvSpPr>
          <p:cNvPr id="16386" name="Rectangle 2"/>
          <p:cNvSpPr>
            <a:spLocks noGrp="1" noChangeArrowheads="1"/>
          </p:cNvSpPr>
          <p:nvPr>
            <p:ph type="body" idx="1"/>
          </p:nvPr>
        </p:nvSpPr>
        <p:spPr bwMode="auto">
          <a:xfrm>
            <a:off x="772954" y="3523297"/>
            <a:ext cx="8199596" cy="76081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ransition/>
  <p:hf sldNum="0" hdr="0" dt="0"/>
  <p:txStyles>
    <p:titleStyle>
      <a:lvl1pPr algn="l" rtl="0" fontAlgn="base">
        <a:lnSpc>
          <a:spcPct val="90000"/>
        </a:lnSpc>
        <a:spcBef>
          <a:spcPct val="0"/>
        </a:spcBef>
        <a:spcAft>
          <a:spcPct val="0"/>
        </a:spcAft>
        <a:defRPr sz="2800">
          <a:solidFill>
            <a:srgbClr val="FFFFFF"/>
          </a:solidFill>
          <a:latin typeface="+mj-lt"/>
          <a:ea typeface="+mj-ea"/>
          <a:cs typeface="+mj-cs"/>
          <a:sym typeface="Arial Bold" charset="0"/>
        </a:defRPr>
      </a:lvl1pPr>
      <a:lvl2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2pPr>
      <a:lvl3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3pPr>
      <a:lvl4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4pPr>
      <a:lvl5pPr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5pPr>
      <a:lvl6pPr marL="20574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6pPr>
      <a:lvl7pPr marL="41148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7pPr>
      <a:lvl8pPr marL="61722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8pPr>
      <a:lvl9pPr marL="822960" algn="l" rtl="0" fontAlgn="base">
        <a:lnSpc>
          <a:spcPct val="90000"/>
        </a:lnSpc>
        <a:spcBef>
          <a:spcPct val="0"/>
        </a:spcBef>
        <a:spcAft>
          <a:spcPct val="0"/>
        </a:spcAft>
        <a:defRPr sz="2800">
          <a:solidFill>
            <a:srgbClr val="FFFFFF"/>
          </a:solidFill>
          <a:latin typeface="Arial Bold" charset="0"/>
          <a:ea typeface="ヒラギノ角ゴ ProN W6" charset="0"/>
          <a:cs typeface="ヒラギノ角ゴ ProN W6" charset="0"/>
          <a:sym typeface="Arial Bold" charset="0"/>
        </a:defRPr>
      </a:lvl9pPr>
    </p:titleStyle>
    <p:bodyStyle>
      <a:lvl1pPr algn="l" rtl="0" fontAlgn="base">
        <a:lnSpc>
          <a:spcPct val="90000"/>
        </a:lnSpc>
        <a:spcBef>
          <a:spcPct val="0"/>
        </a:spcBef>
        <a:spcAft>
          <a:spcPct val="0"/>
        </a:spcAft>
        <a:defRPr sz="2300">
          <a:solidFill>
            <a:srgbClr val="FFFFFF"/>
          </a:solidFill>
          <a:latin typeface="+mn-lt"/>
          <a:ea typeface="+mn-ea"/>
          <a:cs typeface="+mn-cs"/>
          <a:sym typeface="Arial" charset="0"/>
        </a:defRPr>
      </a:lvl1pPr>
      <a:lvl2pPr marL="348615" algn="ctr" rtl="0" fontAlgn="base">
        <a:lnSpc>
          <a:spcPct val="90000"/>
        </a:lnSpc>
        <a:spcBef>
          <a:spcPts val="495"/>
        </a:spcBef>
        <a:spcAft>
          <a:spcPct val="0"/>
        </a:spcAft>
        <a:defRPr sz="1900">
          <a:solidFill>
            <a:srgbClr val="FFFFFF"/>
          </a:solidFill>
          <a:latin typeface="+mn-lt"/>
          <a:ea typeface="+mn-ea"/>
          <a:cs typeface="+mn-cs"/>
          <a:sym typeface="Arial" charset="0"/>
        </a:defRPr>
      </a:lvl2pPr>
      <a:lvl3pPr marL="685800" algn="ctr" rtl="0" fontAlgn="base">
        <a:lnSpc>
          <a:spcPct val="90000"/>
        </a:lnSpc>
        <a:spcBef>
          <a:spcPts val="450"/>
        </a:spcBef>
        <a:spcAft>
          <a:spcPct val="0"/>
        </a:spcAft>
        <a:defRPr sz="1600">
          <a:solidFill>
            <a:srgbClr val="FFFFFF"/>
          </a:solidFill>
          <a:latin typeface="+mn-lt"/>
          <a:ea typeface="+mn-ea"/>
          <a:cs typeface="+mn-cs"/>
          <a:sym typeface="Arial" charset="0"/>
        </a:defRPr>
      </a:lvl3pPr>
      <a:lvl4pPr marL="1022985" algn="ctr" rtl="0" fontAlgn="base">
        <a:lnSpc>
          <a:spcPct val="90000"/>
        </a:lnSpc>
        <a:spcBef>
          <a:spcPts val="315"/>
        </a:spcBef>
        <a:spcAft>
          <a:spcPct val="0"/>
        </a:spcAft>
        <a:defRPr sz="1300">
          <a:solidFill>
            <a:srgbClr val="FFFFFF"/>
          </a:solidFill>
          <a:latin typeface="+mn-lt"/>
          <a:ea typeface="+mn-ea"/>
          <a:cs typeface="+mn-cs"/>
          <a:sym typeface="Arial" charset="0"/>
        </a:defRPr>
      </a:lvl4pPr>
      <a:lvl5pPr marL="1371600" algn="ctr" rtl="0" fontAlgn="base">
        <a:lnSpc>
          <a:spcPct val="90000"/>
        </a:lnSpc>
        <a:spcBef>
          <a:spcPts val="315"/>
        </a:spcBef>
        <a:spcAft>
          <a:spcPct val="0"/>
        </a:spcAft>
        <a:defRPr sz="1300">
          <a:solidFill>
            <a:srgbClr val="FFFFFF"/>
          </a:solidFill>
          <a:latin typeface="+mn-lt"/>
          <a:ea typeface="+mn-ea"/>
          <a:cs typeface="+mn-cs"/>
          <a:sym typeface="Arial" charset="0"/>
        </a:defRPr>
      </a:lvl5pPr>
      <a:lvl6pPr marL="1577340" algn="ctr" rtl="0" fontAlgn="base">
        <a:lnSpc>
          <a:spcPct val="90000"/>
        </a:lnSpc>
        <a:spcBef>
          <a:spcPts val="315"/>
        </a:spcBef>
        <a:spcAft>
          <a:spcPct val="0"/>
        </a:spcAft>
        <a:defRPr sz="1300">
          <a:solidFill>
            <a:srgbClr val="FFFFFF"/>
          </a:solidFill>
          <a:latin typeface="+mn-lt"/>
          <a:ea typeface="+mn-ea"/>
          <a:cs typeface="+mn-cs"/>
          <a:sym typeface="Arial" charset="0"/>
        </a:defRPr>
      </a:lvl6pPr>
      <a:lvl7pPr marL="1783080" algn="ctr" rtl="0" fontAlgn="base">
        <a:lnSpc>
          <a:spcPct val="90000"/>
        </a:lnSpc>
        <a:spcBef>
          <a:spcPts val="315"/>
        </a:spcBef>
        <a:spcAft>
          <a:spcPct val="0"/>
        </a:spcAft>
        <a:defRPr sz="1300">
          <a:solidFill>
            <a:srgbClr val="FFFFFF"/>
          </a:solidFill>
          <a:latin typeface="+mn-lt"/>
          <a:ea typeface="+mn-ea"/>
          <a:cs typeface="+mn-cs"/>
          <a:sym typeface="Arial" charset="0"/>
        </a:defRPr>
      </a:lvl7pPr>
      <a:lvl8pPr marL="1988820" algn="ctr" rtl="0" fontAlgn="base">
        <a:lnSpc>
          <a:spcPct val="90000"/>
        </a:lnSpc>
        <a:spcBef>
          <a:spcPts val="315"/>
        </a:spcBef>
        <a:spcAft>
          <a:spcPct val="0"/>
        </a:spcAft>
        <a:defRPr sz="1300">
          <a:solidFill>
            <a:srgbClr val="FFFFFF"/>
          </a:solidFill>
          <a:latin typeface="+mn-lt"/>
          <a:ea typeface="+mn-ea"/>
          <a:cs typeface="+mn-cs"/>
          <a:sym typeface="Arial" charset="0"/>
        </a:defRPr>
      </a:lvl8pPr>
      <a:lvl9pPr marL="2194560" algn="ctr" rtl="0" fontAlgn="base">
        <a:lnSpc>
          <a:spcPct val="90000"/>
        </a:lnSpc>
        <a:spcBef>
          <a:spcPts val="315"/>
        </a:spcBef>
        <a:spcAft>
          <a:spcPct val="0"/>
        </a:spcAft>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ransition/>
  <p:hf sldNum="0" hdr="0" dt="0"/>
  <p:txStyles>
    <p:titleStyle>
      <a:lvl1pPr algn="l" rtl="0" fontAlgn="base">
        <a:lnSpc>
          <a:spcPct val="90000"/>
        </a:lnSpc>
        <a:spcBef>
          <a:spcPct val="0"/>
        </a:spcBef>
        <a:spcAft>
          <a:spcPct val="0"/>
        </a:spcAft>
        <a:defRPr sz="2800">
          <a:solidFill>
            <a:srgbClr val="FFFFFF"/>
          </a:solidFill>
          <a:latin typeface="+mj-lt"/>
          <a:ea typeface="+mj-ea"/>
          <a:cs typeface="+mj-cs"/>
          <a:sym typeface="Arial" charset="0"/>
        </a:defRPr>
      </a:lvl1pPr>
      <a:lvl2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2pPr>
      <a:lvl3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3pPr>
      <a:lvl4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4pPr>
      <a:lvl5pPr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5pPr>
      <a:lvl6pPr marL="20574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6pPr>
      <a:lvl7pPr marL="41148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7pPr>
      <a:lvl8pPr marL="61722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8pPr>
      <a:lvl9pPr marL="822960" algn="l" rtl="0" fontAlgn="base">
        <a:lnSpc>
          <a:spcPct val="90000"/>
        </a:lnSpc>
        <a:spcBef>
          <a:spcPct val="0"/>
        </a:spcBef>
        <a:spcAft>
          <a:spcPct val="0"/>
        </a:spcAft>
        <a:defRPr sz="2800">
          <a:solidFill>
            <a:srgbClr val="FFFFFF"/>
          </a:solidFill>
          <a:latin typeface="Arial" charset="0"/>
          <a:ea typeface="ヒラギノ角ゴ ProN W3" charset="0"/>
          <a:cs typeface="ヒラギノ角ゴ ProN W3" charset="0"/>
          <a:sym typeface="Arial"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rgbClr val="FFFFFF"/>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rgbClr val="FFFFFF"/>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rgbClr val="FFFFFF"/>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bwMode="auto">
          <a:xfrm>
            <a:off x="388620" y="480060"/>
            <a:ext cx="8372475" cy="508635"/>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22860" tIns="22860" rIns="22860" bIns="22860" numCol="1" anchor="t" anchorCtr="0" compatLnSpc="1">
            <a:prstTxWarp prst="textNoShape">
              <a:avLst/>
            </a:prstTxWarp>
          </a:bodyPr>
          <a:lstStyle/>
          <a:p>
            <a:pPr lvl="0"/>
            <a:r>
              <a:rPr lang="en-US">
                <a:sym typeface="Sketch Gothic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ransition/>
  <p:hf sldNum="0" hdr="0" dt="0"/>
  <p:txStyles>
    <p:titleStyle>
      <a:lvl1pPr algn="l" rtl="0" fontAlgn="base">
        <a:lnSpc>
          <a:spcPct val="90000"/>
        </a:lnSpc>
        <a:spcBef>
          <a:spcPct val="0"/>
        </a:spcBef>
        <a:spcAft>
          <a:spcPct val="0"/>
        </a:spcAft>
        <a:defRPr sz="38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3800">
          <a:solidFill>
            <a:srgbClr val="FFFFFF"/>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Sketch Gothic Light" charset="0"/>
        <a:buChar char="•"/>
        <a:defRPr sz="24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2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19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500">
          <a:solidFill>
            <a:srgbClr val="FFFFFF"/>
          </a:solidFill>
          <a:latin typeface="+mn-lt"/>
          <a:ea typeface="+mn-ea"/>
          <a:cs typeface="+mn-cs"/>
          <a:sym typeface="Sketch Gothic Light"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bwMode="auto">
          <a:xfrm>
            <a:off x="777955" y="4389120"/>
            <a:ext cx="8373189" cy="57793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Sketch Gothic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ransition/>
  <p:hf sldNum="0" hdr="0" dt="0"/>
  <p:txStyles>
    <p:titleStyle>
      <a:lvl1pPr algn="l" rtl="0" fontAlgn="base">
        <a:lnSpc>
          <a:spcPct val="90000"/>
        </a:lnSpc>
        <a:spcBef>
          <a:spcPct val="0"/>
        </a:spcBef>
        <a:spcAft>
          <a:spcPct val="0"/>
        </a:spcAft>
        <a:defRPr sz="4300">
          <a:solidFill>
            <a:srgbClr val="FF9933"/>
          </a:solidFill>
          <a:latin typeface="+mj-lt"/>
          <a:ea typeface="+mj-ea"/>
          <a:cs typeface="+mj-cs"/>
          <a:sym typeface="Sketch Gothic Bold" charset="0"/>
        </a:defRPr>
      </a:lvl1pPr>
      <a:lvl2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5pPr>
      <a:lvl6pPr marL="20574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6pPr>
      <a:lvl7pPr marL="41148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7pPr>
      <a:lvl8pPr marL="61722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8pPr>
      <a:lvl9pPr marL="822960" algn="l" rtl="0" fontAlgn="base">
        <a:lnSpc>
          <a:spcPct val="90000"/>
        </a:lnSpc>
        <a:spcBef>
          <a:spcPct val="0"/>
        </a:spcBef>
        <a:spcAft>
          <a:spcPct val="0"/>
        </a:spcAft>
        <a:defRPr sz="4300">
          <a:solidFill>
            <a:srgbClr val="FF9933"/>
          </a:solidFill>
          <a:latin typeface="Sketch Gothic Bold" charset="0"/>
          <a:ea typeface="ヒラギノ角ゴ ProN W6" charset="0"/>
          <a:cs typeface="ヒラギノ角ゴ ProN W6" charset="0"/>
          <a:sym typeface="Sketch Gothic Bold" charset="0"/>
        </a:defRPr>
      </a:lvl9pPr>
    </p:titleStyle>
    <p:bodyStyle>
      <a:lvl1pPr marL="207169" indent="-207169" algn="l" rtl="0" fontAlgn="base">
        <a:lnSpc>
          <a:spcPct val="90000"/>
        </a:lnSpc>
        <a:spcBef>
          <a:spcPts val="585"/>
        </a:spcBef>
        <a:spcAft>
          <a:spcPct val="0"/>
        </a:spcAft>
        <a:buClr>
          <a:srgbClr val="FFFFFF"/>
        </a:buClr>
        <a:buSzPct val="89000"/>
        <a:buFont typeface="Arial" charset="0"/>
        <a:buChar char="•"/>
        <a:defRPr sz="2200">
          <a:solidFill>
            <a:srgbClr val="FFFFFF"/>
          </a:solidFill>
          <a:latin typeface="+mn-lt"/>
          <a:ea typeface="+mn-ea"/>
          <a:cs typeface="+mn-cs"/>
          <a:sym typeface="Arial" charset="0"/>
        </a:defRPr>
      </a:lvl1pPr>
      <a:lvl2pPr marL="385048" indent="-177880" algn="l" rtl="0" fontAlgn="base">
        <a:lnSpc>
          <a:spcPct val="90000"/>
        </a:lnSpc>
        <a:spcBef>
          <a:spcPts val="495"/>
        </a:spcBef>
        <a:spcAft>
          <a:spcPct val="0"/>
        </a:spcAft>
        <a:buClr>
          <a:srgbClr val="FFFFFF"/>
        </a:buClr>
        <a:buSzPct val="89000"/>
        <a:buFont typeface="Arial" charset="0"/>
        <a:buChar char="•"/>
        <a:defRPr sz="1900">
          <a:solidFill>
            <a:srgbClr val="FFFFFF"/>
          </a:solidFill>
          <a:latin typeface="+mn-lt"/>
          <a:ea typeface="+mn-ea"/>
          <a:cs typeface="+mn-cs"/>
          <a:sym typeface="Arial" charset="0"/>
        </a:defRPr>
      </a:lvl2pPr>
      <a:lvl3pPr marL="566500" indent="-181451" algn="l" rtl="0" fontAlgn="base">
        <a:lnSpc>
          <a:spcPct val="90000"/>
        </a:lnSpc>
        <a:spcBef>
          <a:spcPts val="450"/>
        </a:spcBef>
        <a:spcAft>
          <a:spcPct val="0"/>
        </a:spcAft>
        <a:buClr>
          <a:srgbClr val="FFFFFF"/>
        </a:buClr>
        <a:buSzPct val="89000"/>
        <a:buFont typeface="Arial" charset="0"/>
        <a:buChar char="•"/>
        <a:defRPr sz="1600">
          <a:solidFill>
            <a:srgbClr val="FFFFFF"/>
          </a:solidFill>
          <a:latin typeface="+mn-lt"/>
          <a:ea typeface="+mn-ea"/>
          <a:cs typeface="+mn-cs"/>
          <a:sym typeface="Arial"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300">
          <a:solidFill>
            <a:srgbClr val="FFFFFF"/>
          </a:solidFill>
          <a:latin typeface="+mn-lt"/>
          <a:ea typeface="+mn-ea"/>
          <a:cs typeface="+mn-cs"/>
          <a:sym typeface="Arial" charset="0"/>
        </a:defRPr>
      </a:lvl9pPr>
    </p:bodyStyle>
    <p:otherStyle>
      <a:defPPr>
        <a:defRPr lang="en-US"/>
      </a:defPPr>
      <a:lvl1pPr marL="0" algn="l" defTabSz="205740" rtl="0" eaLnBrk="1" latinLnBrk="0" hangingPunct="1">
        <a:defRPr sz="800" kern="1200">
          <a:solidFill>
            <a:schemeClr val="tx1"/>
          </a:solidFill>
          <a:latin typeface="+mn-lt"/>
          <a:ea typeface="+mn-ea"/>
          <a:cs typeface="+mn-cs"/>
        </a:defRPr>
      </a:lvl1pPr>
      <a:lvl2pPr marL="205740" algn="l" defTabSz="205740" rtl="0" eaLnBrk="1" latinLnBrk="0" hangingPunct="1">
        <a:defRPr sz="800" kern="1200">
          <a:solidFill>
            <a:schemeClr val="tx1"/>
          </a:solidFill>
          <a:latin typeface="+mn-lt"/>
          <a:ea typeface="+mn-ea"/>
          <a:cs typeface="+mn-cs"/>
        </a:defRPr>
      </a:lvl2pPr>
      <a:lvl3pPr marL="411480" algn="l" defTabSz="205740" rtl="0" eaLnBrk="1" latinLnBrk="0" hangingPunct="1">
        <a:defRPr sz="800" kern="1200">
          <a:solidFill>
            <a:schemeClr val="tx1"/>
          </a:solidFill>
          <a:latin typeface="+mn-lt"/>
          <a:ea typeface="+mn-ea"/>
          <a:cs typeface="+mn-cs"/>
        </a:defRPr>
      </a:lvl3pPr>
      <a:lvl4pPr marL="617220" algn="l" defTabSz="205740" rtl="0" eaLnBrk="1" latinLnBrk="0" hangingPunct="1">
        <a:defRPr sz="800" kern="1200">
          <a:solidFill>
            <a:schemeClr val="tx1"/>
          </a:solidFill>
          <a:latin typeface="+mn-lt"/>
          <a:ea typeface="+mn-ea"/>
          <a:cs typeface="+mn-cs"/>
        </a:defRPr>
      </a:lvl4pPr>
      <a:lvl5pPr marL="822960" algn="l" defTabSz="205740" rtl="0" eaLnBrk="1" latinLnBrk="0" hangingPunct="1">
        <a:defRPr sz="800" kern="1200">
          <a:solidFill>
            <a:schemeClr val="tx1"/>
          </a:solidFill>
          <a:latin typeface="+mn-lt"/>
          <a:ea typeface="+mn-ea"/>
          <a:cs typeface="+mn-cs"/>
        </a:defRPr>
      </a:lvl5pPr>
      <a:lvl6pPr marL="1028700" algn="l" defTabSz="205740" rtl="0" eaLnBrk="1" latinLnBrk="0" hangingPunct="1">
        <a:defRPr sz="800" kern="1200">
          <a:solidFill>
            <a:schemeClr val="tx1"/>
          </a:solidFill>
          <a:latin typeface="+mn-lt"/>
          <a:ea typeface="+mn-ea"/>
          <a:cs typeface="+mn-cs"/>
        </a:defRPr>
      </a:lvl6pPr>
      <a:lvl7pPr marL="1234440" algn="l" defTabSz="205740" rtl="0" eaLnBrk="1" latinLnBrk="0" hangingPunct="1">
        <a:defRPr sz="800" kern="1200">
          <a:solidFill>
            <a:schemeClr val="tx1"/>
          </a:solidFill>
          <a:latin typeface="+mn-lt"/>
          <a:ea typeface="+mn-ea"/>
          <a:cs typeface="+mn-cs"/>
        </a:defRPr>
      </a:lvl7pPr>
      <a:lvl8pPr marL="1440180" algn="l" defTabSz="205740" rtl="0" eaLnBrk="1" latinLnBrk="0" hangingPunct="1">
        <a:defRPr sz="800" kern="1200">
          <a:solidFill>
            <a:schemeClr val="tx1"/>
          </a:solidFill>
          <a:latin typeface="+mn-lt"/>
          <a:ea typeface="+mn-ea"/>
          <a:cs typeface="+mn-cs"/>
        </a:defRPr>
      </a:lvl8pPr>
      <a:lvl9pPr marL="1645920" algn="l" defTabSz="205740"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gi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361950"/>
            <a:ext cx="8502411" cy="4419600"/>
          </a:xfrm>
        </p:spPr>
        <p:txBody>
          <a:bodyPr anchor="ctr">
            <a:normAutofit/>
          </a:bodyPr>
          <a:lstStyle/>
          <a:p>
            <a:pPr marL="0" indent="0" algn="ctr">
              <a:buNone/>
            </a:pPr>
            <a:r>
              <a:rPr lang="en-US" sz="4000" b="1" dirty="0" smtClean="0">
                <a:solidFill>
                  <a:srgbClr val="FFC000"/>
                </a:solidFill>
                <a:latin typeface="Arial" charset="0"/>
                <a:ea typeface="Arial" charset="0"/>
                <a:cs typeface="Arial" charset="0"/>
              </a:rPr>
              <a:t>Storage In </a:t>
            </a:r>
            <a:r>
              <a:rPr lang="en-US" sz="4000" b="1" dirty="0">
                <a:solidFill>
                  <a:srgbClr val="FFC000"/>
                </a:solidFill>
                <a:latin typeface="Arial" charset="0"/>
                <a:ea typeface="Arial" charset="0"/>
                <a:cs typeface="Arial" charset="0"/>
              </a:rPr>
              <a:t>a Nutshell</a:t>
            </a:r>
            <a:endParaRPr lang="en-US" sz="4000" dirty="0" smtClean="0">
              <a:solidFill>
                <a:srgbClr val="FFC000"/>
              </a:solidFill>
              <a:latin typeface="Arial" charset="0"/>
              <a:ea typeface="Arial" charset="0"/>
              <a:cs typeface="Arial" charset="0"/>
            </a:endParaRPr>
          </a:p>
        </p:txBody>
      </p:sp>
    </p:spTree>
    <p:extLst>
      <p:ext uri="{BB962C8B-B14F-4D97-AF65-F5344CB8AC3E}">
        <p14:creationId xmlns:p14="http://schemas.microsoft.com/office/powerpoint/2010/main" val="12260637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Storage Device Interfaces</a:t>
            </a:r>
          </a:p>
        </p:txBody>
      </p:sp>
      <p:sp>
        <p:nvSpPr>
          <p:cNvPr id="3" name="Content Placeholder 2"/>
          <p:cNvSpPr txBox="1">
            <a:spLocks/>
          </p:cNvSpPr>
          <p:nvPr/>
        </p:nvSpPr>
        <p:spPr bwMode="auto">
          <a:xfrm>
            <a:off x="302418" y="3943350"/>
            <a:ext cx="8578611" cy="10668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lgn="ctr">
              <a:buFont typeface="Sketch Gothic Light" charset="0"/>
              <a:buNone/>
            </a:pPr>
            <a:r>
              <a:rPr lang="en-US" sz="2000" dirty="0" smtClean="0">
                <a:latin typeface="Gill Sans" charset="0"/>
                <a:ea typeface="Gill Sans" charset="0"/>
                <a:cs typeface="Gill Sans" charset="0"/>
              </a:rPr>
              <a:t>EIDE / Parallel ATA and SCSI</a:t>
            </a:r>
          </a:p>
        </p:txBody>
      </p:sp>
      <p:pic>
        <p:nvPicPr>
          <p:cNvPr id="2" name="Picture 1" descr="eide-cab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18" y="1885950"/>
            <a:ext cx="3048000" cy="1841500"/>
          </a:xfrm>
          <a:prstGeom prst="rect">
            <a:avLst/>
          </a:prstGeom>
        </p:spPr>
      </p:pic>
      <p:pic>
        <p:nvPicPr>
          <p:cNvPr id="4" name="Picture 3" descr="scsi-cabl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885950"/>
            <a:ext cx="3708400" cy="1913534"/>
          </a:xfrm>
          <a:prstGeom prst="rect">
            <a:avLst/>
          </a:prstGeom>
        </p:spPr>
      </p:pic>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Storage Device Interfaces</a:t>
            </a:r>
          </a:p>
        </p:txBody>
      </p:sp>
      <p:sp>
        <p:nvSpPr>
          <p:cNvPr id="3" name="Content Placeholder 2"/>
          <p:cNvSpPr txBox="1">
            <a:spLocks/>
          </p:cNvSpPr>
          <p:nvPr/>
        </p:nvSpPr>
        <p:spPr bwMode="auto">
          <a:xfrm>
            <a:off x="302418" y="4229100"/>
            <a:ext cx="8578611" cy="7810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lgn="ctr">
              <a:buFont typeface="Sketch Gothic Light" charset="0"/>
              <a:buNone/>
            </a:pPr>
            <a:r>
              <a:rPr lang="en-US" sz="2000" dirty="0" smtClean="0">
                <a:latin typeface="Gill Sans" charset="0"/>
                <a:ea typeface="Gill Sans" charset="0"/>
                <a:cs typeface="Gill Sans" charset="0"/>
              </a:rPr>
              <a:t>SATA and SAS (and </a:t>
            </a:r>
            <a:r>
              <a:rPr lang="en-US" sz="2000" dirty="0" err="1" smtClean="0">
                <a:latin typeface="Gill Sans" charset="0"/>
                <a:ea typeface="Gill Sans" charset="0"/>
                <a:cs typeface="Gill Sans" charset="0"/>
              </a:rPr>
              <a:t>fibre</a:t>
            </a:r>
            <a:r>
              <a:rPr lang="en-US" sz="2000" dirty="0" smtClean="0">
                <a:latin typeface="Gill Sans" charset="0"/>
                <a:ea typeface="Gill Sans" charset="0"/>
                <a:cs typeface="Gill Sans" charset="0"/>
              </a:rPr>
              <a:t> channel)</a:t>
            </a:r>
          </a:p>
        </p:txBody>
      </p:sp>
      <p:pic>
        <p:nvPicPr>
          <p:cNvPr id="5" name="Picture 4" descr="SAS-cab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435" y="795097"/>
            <a:ext cx="4210964" cy="3409950"/>
          </a:xfrm>
          <a:prstGeom prst="rect">
            <a:avLst/>
          </a:prstGeom>
        </p:spPr>
      </p:pic>
      <p:pic>
        <p:nvPicPr>
          <p:cNvPr id="6" name="Picture 5" descr="SATA-cabl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788" y="819150"/>
            <a:ext cx="3409950" cy="3409950"/>
          </a:xfrm>
          <a:prstGeom prst="rect">
            <a:avLst/>
          </a:prstGeom>
        </p:spPr>
      </p:pic>
    </p:spTree>
    <p:extLst>
      <p:ext uri="{BB962C8B-B14F-4D97-AF65-F5344CB8AC3E}">
        <p14:creationId xmlns:p14="http://schemas.microsoft.com/office/powerpoint/2010/main" val="169703713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File Systems</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lnSpcReduction="10000"/>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Font typeface="Sketch Gothic Light" charset="0"/>
              <a:buNone/>
            </a:pPr>
            <a:r>
              <a:rPr lang="en-US" sz="2000" dirty="0" smtClean="0">
                <a:latin typeface="Gill Sans" charset="0"/>
                <a:ea typeface="Gill Sans" charset="0"/>
                <a:cs typeface="Gill Sans" charset="0"/>
              </a:rPr>
              <a:t>File system – merely a known method of arranging information on a storage device. Essentially, </a:t>
            </a:r>
            <a:r>
              <a:rPr lang="en-US" sz="2000" dirty="0">
                <a:latin typeface="Gill Sans" charset="0"/>
                <a:ea typeface="Gill Sans" charset="0"/>
                <a:cs typeface="Gill Sans" charset="0"/>
              </a:rPr>
              <a:t>w</a:t>
            </a:r>
            <a:r>
              <a:rPr lang="en-US" sz="2000" dirty="0" smtClean="0">
                <a:latin typeface="Gill Sans" charset="0"/>
                <a:ea typeface="Gill Sans" charset="0"/>
                <a:cs typeface="Gill Sans" charset="0"/>
              </a:rPr>
              <a:t>here file 1 stops and file 2 begins.</a:t>
            </a:r>
          </a:p>
          <a:p>
            <a:pPr marL="0" indent="0">
              <a:buFont typeface="Sketch Gothic Light" charset="0"/>
              <a:buNone/>
            </a:pPr>
            <a:endParaRPr lang="en-US" sz="2000" dirty="0">
              <a:latin typeface="Gill Sans" charset="0"/>
              <a:ea typeface="Gill Sans" charset="0"/>
              <a:cs typeface="Gill Sans" charset="0"/>
            </a:endParaRPr>
          </a:p>
          <a:p>
            <a:pPr marL="0" indent="0">
              <a:buFont typeface="Sketch Gothic Light" charset="0"/>
              <a:buNone/>
            </a:pPr>
            <a:r>
              <a:rPr lang="en-US" sz="2000" dirty="0" smtClean="0">
                <a:latin typeface="Gill Sans" charset="0"/>
                <a:ea typeface="Gill Sans" charset="0"/>
                <a:cs typeface="Gill Sans" charset="0"/>
              </a:rPr>
              <a:t>Common file systems:</a:t>
            </a:r>
          </a:p>
          <a:p>
            <a:pPr marL="0" indent="0">
              <a:buFont typeface="Sketch Gothic Light" charset="0"/>
              <a:buNone/>
            </a:pPr>
            <a:endParaRPr lang="en-US" sz="2000" dirty="0" smtClean="0">
              <a:latin typeface="Gill Sans" charset="0"/>
              <a:ea typeface="Gill Sans" charset="0"/>
              <a:cs typeface="Gill Sans" charset="0"/>
            </a:endParaRPr>
          </a:p>
          <a:p>
            <a:r>
              <a:rPr lang="en-US" sz="2000" dirty="0" smtClean="0">
                <a:latin typeface="Gill Sans" charset="0"/>
                <a:ea typeface="Gill Sans" charset="0"/>
                <a:cs typeface="Gill Sans" charset="0"/>
              </a:rPr>
              <a:t>FAT (file allocation table): created in 1977, updated in FAT12, FAT16 and FAT32. Max file size? 4 GB.</a:t>
            </a:r>
          </a:p>
          <a:p>
            <a:endParaRPr lang="en-US" sz="2000" dirty="0" smtClean="0">
              <a:latin typeface="Gill Sans" charset="0"/>
              <a:ea typeface="Gill Sans" charset="0"/>
              <a:cs typeface="Gill Sans" charset="0"/>
            </a:endParaRPr>
          </a:p>
          <a:p>
            <a:r>
              <a:rPr lang="en-US" sz="2000" dirty="0" smtClean="0">
                <a:latin typeface="Gill Sans" charset="0"/>
                <a:ea typeface="Gill Sans" charset="0"/>
                <a:cs typeface="Gill Sans" charset="0"/>
              </a:rPr>
              <a:t>NTFS (New Technology File System): Created in 1993 for </a:t>
            </a:r>
            <a:r>
              <a:rPr lang="en-US" sz="2000" dirty="0" err="1" smtClean="0">
                <a:latin typeface="Gill Sans" charset="0"/>
                <a:ea typeface="Gill Sans" charset="0"/>
                <a:cs typeface="Gill Sans" charset="0"/>
              </a:rPr>
              <a:t>WindowsNT</a:t>
            </a:r>
            <a:r>
              <a:rPr lang="en-US" sz="2000" dirty="0" smtClean="0">
                <a:latin typeface="Gill Sans" charset="0"/>
                <a:ea typeface="Gill Sans" charset="0"/>
                <a:cs typeface="Gill Sans" charset="0"/>
              </a:rPr>
              <a:t>, max file size? 16 TB, and 256 TB on Windows Server 2008+</a:t>
            </a:r>
          </a:p>
          <a:p>
            <a:endParaRPr lang="en-US" sz="2000" dirty="0" smtClean="0">
              <a:latin typeface="Gill Sans" charset="0"/>
              <a:ea typeface="Gill Sans" charset="0"/>
              <a:cs typeface="Gill Sans" charset="0"/>
            </a:endParaRPr>
          </a:p>
          <a:p>
            <a:r>
              <a:rPr lang="en-US" sz="2000" dirty="0" err="1">
                <a:latin typeface="Gill Sans" charset="0"/>
                <a:ea typeface="Gill Sans" charset="0"/>
                <a:cs typeface="Gill Sans" charset="0"/>
              </a:rPr>
              <a:t>e</a:t>
            </a:r>
            <a:r>
              <a:rPr lang="en-US" sz="2000" dirty="0" err="1" smtClean="0">
                <a:latin typeface="Gill Sans" charset="0"/>
                <a:ea typeface="Gill Sans" charset="0"/>
                <a:cs typeface="Gill Sans" charset="0"/>
              </a:rPr>
              <a:t>xt</a:t>
            </a:r>
            <a:r>
              <a:rPr lang="en-US" sz="2000" dirty="0" smtClean="0">
                <a:latin typeface="Gill Sans" charset="0"/>
                <a:ea typeface="Gill Sans" charset="0"/>
                <a:cs typeface="Gill Sans" charset="0"/>
              </a:rPr>
              <a:t> 2,3 and 4 (Extended File System):  Created in 1992 for Linux. Max file size? 16 TB</a:t>
            </a:r>
          </a:p>
        </p:txBody>
      </p:sp>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File Systems</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Font typeface="Sketch Gothic Light" charset="0"/>
              <a:buNone/>
            </a:pPr>
            <a:r>
              <a:rPr lang="en-US" sz="1600" dirty="0" err="1" smtClean="0">
                <a:latin typeface="Gill Sans" charset="0"/>
                <a:ea typeface="Gill Sans" charset="0"/>
                <a:cs typeface="Gill Sans" charset="0"/>
              </a:rPr>
              <a:t>Journaled</a:t>
            </a:r>
            <a:r>
              <a:rPr lang="en-US" sz="1600" dirty="0" smtClean="0">
                <a:latin typeface="Gill Sans" charset="0"/>
                <a:ea typeface="Gill Sans" charset="0"/>
                <a:cs typeface="Gill Sans" charset="0"/>
              </a:rPr>
              <a:t> vs non </a:t>
            </a:r>
            <a:r>
              <a:rPr lang="en-US" sz="1600" dirty="0" err="1" smtClean="0">
                <a:latin typeface="Gill Sans" charset="0"/>
                <a:ea typeface="Gill Sans" charset="0"/>
                <a:cs typeface="Gill Sans" charset="0"/>
              </a:rPr>
              <a:t>Journaled</a:t>
            </a:r>
            <a:r>
              <a:rPr lang="en-US" sz="1600" dirty="0" smtClean="0">
                <a:latin typeface="Gill Sans" charset="0"/>
                <a:ea typeface="Gill Sans" charset="0"/>
                <a:cs typeface="Gill Sans" charset="0"/>
              </a:rPr>
              <a:t> file systems:</a:t>
            </a:r>
          </a:p>
          <a:p>
            <a:pPr marL="0" indent="0">
              <a:buFont typeface="Sketch Gothic Light" charset="0"/>
              <a:buNone/>
            </a:pPr>
            <a:endParaRPr lang="en-US" sz="1600" dirty="0">
              <a:latin typeface="Gill Sans" charset="0"/>
              <a:ea typeface="Gill Sans" charset="0"/>
              <a:cs typeface="Gill Sans" charset="0"/>
            </a:endParaRPr>
          </a:p>
          <a:p>
            <a:pPr marL="0" indent="0">
              <a:buNone/>
            </a:pPr>
            <a:r>
              <a:rPr lang="en-US" sz="1600" dirty="0">
                <a:latin typeface="Gill Sans" charset="0"/>
                <a:ea typeface="Gill Sans" charset="0"/>
                <a:cs typeface="Gill Sans" charset="0"/>
              </a:rPr>
              <a:t>A journaling file system is a file system that keeps track of changes not yet committed to the file system's main part by recording the intentions of such changes in a data structure known as a "journal", which is usually a circular log. In the event of a system crash or power failure, such file systems can be brought back online quicker with lower likelihood of becoming </a:t>
            </a:r>
            <a:r>
              <a:rPr lang="en-US" sz="1600" dirty="0" smtClean="0">
                <a:latin typeface="Gill Sans" charset="0"/>
                <a:ea typeface="Gill Sans" charset="0"/>
                <a:cs typeface="Gill Sans" charset="0"/>
              </a:rPr>
              <a:t>corrupted</a:t>
            </a:r>
          </a:p>
          <a:p>
            <a:pPr marL="0" indent="0">
              <a:buNone/>
            </a:pPr>
            <a:endParaRPr lang="en-US" sz="1600" dirty="0">
              <a:latin typeface="Gill Sans" charset="0"/>
              <a:ea typeface="Gill Sans" charset="0"/>
              <a:cs typeface="Gill Sans" charset="0"/>
            </a:endParaRPr>
          </a:p>
          <a:p>
            <a:pPr marL="0" indent="0">
              <a:buNone/>
            </a:pPr>
            <a:r>
              <a:rPr lang="en-US" sz="1600" dirty="0" smtClean="0">
                <a:latin typeface="Gill Sans" charset="0"/>
                <a:ea typeface="Gill Sans" charset="0"/>
                <a:cs typeface="Gill Sans" charset="0"/>
              </a:rPr>
              <a:t>Example </a:t>
            </a:r>
            <a:r>
              <a:rPr lang="en-US" sz="1600" dirty="0" err="1" smtClean="0">
                <a:latin typeface="Gill Sans" charset="0"/>
                <a:ea typeface="Gill Sans" charset="0"/>
                <a:cs typeface="Gill Sans" charset="0"/>
              </a:rPr>
              <a:t>unjournaled</a:t>
            </a:r>
            <a:r>
              <a:rPr lang="en-US" sz="1600" dirty="0" smtClean="0">
                <a:latin typeface="Gill Sans" charset="0"/>
                <a:ea typeface="Gill Sans" charset="0"/>
                <a:cs typeface="Gill Sans" charset="0"/>
              </a:rPr>
              <a:t> file systems: </a:t>
            </a:r>
          </a:p>
          <a:p>
            <a:r>
              <a:rPr lang="en-US" sz="1600" dirty="0" smtClean="0">
                <a:latin typeface="Gill Sans" charset="0"/>
                <a:ea typeface="Gill Sans" charset="0"/>
                <a:cs typeface="Gill Sans" charset="0"/>
              </a:rPr>
              <a:t>FAT32</a:t>
            </a:r>
          </a:p>
          <a:p>
            <a:r>
              <a:rPr lang="en-US" sz="1600" dirty="0" smtClean="0">
                <a:latin typeface="Gill Sans" charset="0"/>
                <a:ea typeface="Gill Sans" charset="0"/>
                <a:cs typeface="Gill Sans" charset="0"/>
              </a:rPr>
              <a:t>Ext2</a:t>
            </a:r>
          </a:p>
          <a:p>
            <a:pPr marL="0" indent="0">
              <a:buNone/>
            </a:pPr>
            <a:endParaRPr lang="en-US" sz="1600" dirty="0">
              <a:latin typeface="Gill Sans" charset="0"/>
              <a:ea typeface="Gill Sans" charset="0"/>
              <a:cs typeface="Gill Sans" charset="0"/>
            </a:endParaRPr>
          </a:p>
          <a:p>
            <a:pPr marL="0" indent="0">
              <a:buNone/>
            </a:pPr>
            <a:r>
              <a:rPr lang="en-US" sz="1600" dirty="0" smtClean="0">
                <a:latin typeface="Gill Sans" charset="0"/>
                <a:ea typeface="Gill Sans" charset="0"/>
                <a:cs typeface="Gill Sans" charset="0"/>
              </a:rPr>
              <a:t>Example </a:t>
            </a:r>
            <a:r>
              <a:rPr lang="en-US" sz="1600" dirty="0" err="1" smtClean="0">
                <a:latin typeface="Gill Sans" charset="0"/>
                <a:ea typeface="Gill Sans" charset="0"/>
                <a:cs typeface="Gill Sans" charset="0"/>
              </a:rPr>
              <a:t>journaled</a:t>
            </a:r>
            <a:r>
              <a:rPr lang="en-US" sz="1600" dirty="0" smtClean="0">
                <a:latin typeface="Gill Sans" charset="0"/>
                <a:ea typeface="Gill Sans" charset="0"/>
                <a:cs typeface="Gill Sans" charset="0"/>
              </a:rPr>
              <a:t> file systems:</a:t>
            </a:r>
          </a:p>
          <a:p>
            <a:r>
              <a:rPr lang="en-US" sz="1600" dirty="0" smtClean="0">
                <a:latin typeface="Gill Sans" charset="0"/>
                <a:ea typeface="Gill Sans" charset="0"/>
                <a:cs typeface="Gill Sans" charset="0"/>
              </a:rPr>
              <a:t>NTFS</a:t>
            </a:r>
          </a:p>
          <a:p>
            <a:r>
              <a:rPr lang="en-US" sz="1600" dirty="0">
                <a:latin typeface="Gill Sans" charset="0"/>
                <a:ea typeface="Gill Sans" charset="0"/>
                <a:cs typeface="Gill Sans" charset="0"/>
              </a:rPr>
              <a:t>e</a:t>
            </a:r>
            <a:r>
              <a:rPr lang="en-US" sz="1600" dirty="0" smtClean="0">
                <a:latin typeface="Gill Sans" charset="0"/>
                <a:ea typeface="Gill Sans" charset="0"/>
                <a:cs typeface="Gill Sans" charset="0"/>
              </a:rPr>
              <a:t>xt3 and </a:t>
            </a:r>
            <a:r>
              <a:rPr lang="en-US" sz="1600" dirty="0" err="1" smtClean="0">
                <a:latin typeface="Gill Sans" charset="0"/>
                <a:ea typeface="Gill Sans" charset="0"/>
                <a:cs typeface="Gill Sans" charset="0"/>
              </a:rPr>
              <a:t>ext</a:t>
            </a:r>
            <a:endParaRPr lang="en-US" sz="1600" dirty="0" smtClean="0">
              <a:latin typeface="Gill Sans" charset="0"/>
              <a:ea typeface="Gill Sans" charset="0"/>
              <a:cs typeface="Gill Sans" charset="0"/>
            </a:endParaRPr>
          </a:p>
          <a:p>
            <a:pPr marL="0" indent="0">
              <a:buFont typeface="Sketch Gothic Light" charset="0"/>
              <a:buNone/>
            </a:pPr>
            <a:endParaRPr lang="en-US" sz="1600" dirty="0" smtClean="0">
              <a:latin typeface="Gill Sans" charset="0"/>
              <a:ea typeface="Gill Sans" charset="0"/>
              <a:cs typeface="Gill Sans" charset="0"/>
            </a:endParaRPr>
          </a:p>
        </p:txBody>
      </p:sp>
    </p:spTree>
    <p:extLst>
      <p:ext uri="{BB962C8B-B14F-4D97-AF65-F5344CB8AC3E}">
        <p14:creationId xmlns:p14="http://schemas.microsoft.com/office/powerpoint/2010/main" val="165700704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36788" y="1885950"/>
            <a:ext cx="8578611" cy="3086100"/>
          </a:xfrm>
          <a:prstGeom prst="rect">
            <a:avLst/>
          </a:prstGeom>
          <a:gradFill flip="none" rotWithShape="1">
            <a:gsLst>
              <a:gs pos="0">
                <a:schemeClr val="bg2"/>
              </a:gs>
              <a:gs pos="100000">
                <a:srgbClr val="FFFFFF"/>
              </a:gs>
            </a:gsLst>
            <a:lin ang="5100000" scaled="0"/>
            <a:tileRect/>
          </a:gra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R.A.I.D. (Redundant Array of Inexpensive Disks)</a:t>
            </a:r>
          </a:p>
        </p:txBody>
      </p:sp>
      <p:sp>
        <p:nvSpPr>
          <p:cNvPr id="3" name="Content Placeholder 2"/>
          <p:cNvSpPr txBox="1">
            <a:spLocks/>
          </p:cNvSpPr>
          <p:nvPr/>
        </p:nvSpPr>
        <p:spPr bwMode="auto">
          <a:xfrm>
            <a:off x="336788" y="1047750"/>
            <a:ext cx="8578611" cy="6858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Font typeface="Sketch Gothic Light" charset="0"/>
              <a:buNone/>
            </a:pPr>
            <a:r>
              <a:rPr lang="en-US" sz="2000" dirty="0" smtClean="0">
                <a:latin typeface="Gill Sans" charset="0"/>
                <a:ea typeface="Gill Sans" charset="0"/>
                <a:cs typeface="Gill Sans" charset="0"/>
              </a:rPr>
              <a:t>A few common RAID types</a:t>
            </a:r>
          </a:p>
        </p:txBody>
      </p:sp>
      <p:pic>
        <p:nvPicPr>
          <p:cNvPr id="2" name="Picture 1" descr="RAID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8" y="2038350"/>
            <a:ext cx="1905000" cy="2933700"/>
          </a:xfrm>
          <a:prstGeom prst="rect">
            <a:avLst/>
          </a:prstGeom>
        </p:spPr>
      </p:pic>
      <p:pic>
        <p:nvPicPr>
          <p:cNvPr id="4" name="Picture 3" descr="RAID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036461"/>
            <a:ext cx="1905000" cy="2933700"/>
          </a:xfrm>
          <a:prstGeom prst="rect">
            <a:avLst/>
          </a:prstGeom>
        </p:spPr>
      </p:pic>
      <p:pic>
        <p:nvPicPr>
          <p:cNvPr id="5" name="Picture 4" descr="RAID_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399" y="2038350"/>
            <a:ext cx="3810000" cy="2819400"/>
          </a:xfrm>
          <a:prstGeom prst="rect">
            <a:avLst/>
          </a:prstGeom>
        </p:spPr>
      </p:pic>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36788" y="1885950"/>
            <a:ext cx="8578611" cy="3086100"/>
          </a:xfrm>
          <a:prstGeom prst="rect">
            <a:avLst/>
          </a:prstGeom>
          <a:gradFill flip="none" rotWithShape="1">
            <a:gsLst>
              <a:gs pos="0">
                <a:schemeClr val="bg2"/>
              </a:gs>
              <a:gs pos="100000">
                <a:srgbClr val="FFFFFF"/>
              </a:gs>
            </a:gsLst>
            <a:lin ang="5100000" scaled="0"/>
            <a:tileRect/>
          </a:gra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a:solidFill>
                  <a:srgbClr val="FFC000"/>
                </a:solidFill>
                <a:latin typeface="Arial" charset="0"/>
                <a:ea typeface="Arial" charset="0"/>
                <a:cs typeface="Arial" charset="0"/>
              </a:rPr>
              <a:t>R.A.I.D. (Redundant Array of </a:t>
            </a:r>
            <a:r>
              <a:rPr lang="en-US" sz="2800" dirty="0" smtClean="0">
                <a:solidFill>
                  <a:srgbClr val="FFC000"/>
                </a:solidFill>
                <a:latin typeface="Arial" charset="0"/>
                <a:ea typeface="Arial" charset="0"/>
                <a:cs typeface="Arial" charset="0"/>
              </a:rPr>
              <a:t>Independent Disks</a:t>
            </a:r>
            <a:r>
              <a:rPr lang="en-US" sz="2800" dirty="0">
                <a:solidFill>
                  <a:srgbClr val="FFC000"/>
                </a:solidFill>
                <a:latin typeface="Arial" charset="0"/>
                <a:ea typeface="Arial" charset="0"/>
                <a:cs typeface="Arial" charset="0"/>
              </a:rPr>
              <a:t>)</a:t>
            </a:r>
          </a:p>
        </p:txBody>
      </p:sp>
      <p:sp>
        <p:nvSpPr>
          <p:cNvPr id="3" name="Content Placeholder 2"/>
          <p:cNvSpPr txBox="1">
            <a:spLocks/>
          </p:cNvSpPr>
          <p:nvPr/>
        </p:nvSpPr>
        <p:spPr bwMode="auto">
          <a:xfrm>
            <a:off x="336788" y="1047750"/>
            <a:ext cx="8578611" cy="6858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Font typeface="Sketch Gothic Light" charset="0"/>
              <a:buNone/>
            </a:pPr>
            <a:r>
              <a:rPr lang="en-US" sz="2000" dirty="0" smtClean="0"/>
              <a:t>A few common RAID types</a:t>
            </a:r>
          </a:p>
        </p:txBody>
      </p:sp>
      <p:pic>
        <p:nvPicPr>
          <p:cNvPr id="8" name="Picture 7" descr="RAID_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685" y="2565400"/>
            <a:ext cx="3810000" cy="2235200"/>
          </a:xfrm>
          <a:prstGeom prst="rect">
            <a:avLst/>
          </a:prstGeom>
        </p:spPr>
      </p:pic>
    </p:spTree>
    <p:extLst>
      <p:ext uri="{BB962C8B-B14F-4D97-AF65-F5344CB8AC3E}">
        <p14:creationId xmlns:p14="http://schemas.microsoft.com/office/powerpoint/2010/main" val="347392920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a:solidFill>
                  <a:srgbClr val="FFC000"/>
                </a:solidFill>
                <a:latin typeface="Arial" charset="0"/>
                <a:ea typeface="Arial" charset="0"/>
                <a:cs typeface="Arial" charset="0"/>
              </a:rPr>
              <a:t>Disk latency vs RAM latency</a:t>
            </a:r>
          </a:p>
        </p:txBody>
      </p:sp>
      <p:pic>
        <p:nvPicPr>
          <p:cNvPr id="2" name="Picture 1" descr="F-18_hornet-with-afterbur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97504"/>
            <a:ext cx="4191000" cy="2572232"/>
          </a:xfrm>
          <a:prstGeom prst="rect">
            <a:avLst/>
          </a:prstGeom>
        </p:spPr>
      </p:pic>
      <p:pic>
        <p:nvPicPr>
          <p:cNvPr id="4" name="Picture 3" descr="slu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809750"/>
            <a:ext cx="4343400" cy="2576593"/>
          </a:xfrm>
          <a:prstGeom prst="rect">
            <a:avLst/>
          </a:prstGeom>
        </p:spPr>
      </p:pic>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I/O and Split I/O</a:t>
            </a:r>
          </a:p>
        </p:txBody>
      </p:sp>
      <p:sp>
        <p:nvSpPr>
          <p:cNvPr id="3" name="Content Placeholder 2"/>
          <p:cNvSpPr txBox="1">
            <a:spLocks/>
          </p:cNvSpPr>
          <p:nvPr/>
        </p:nvSpPr>
        <p:spPr bwMode="auto">
          <a:xfrm>
            <a:off x="336788" y="1047750"/>
            <a:ext cx="8578611" cy="32766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Font typeface="Sketch Gothic Light" charset="0"/>
              <a:buNone/>
            </a:pPr>
            <a:r>
              <a:rPr lang="en-US" sz="2000" dirty="0" smtClean="0">
                <a:latin typeface="Gill Sans" charset="0"/>
                <a:ea typeface="Gill Sans" charset="0"/>
                <a:cs typeface="Gill Sans" charset="0"/>
              </a:rPr>
              <a:t>How one IO request turns into four:</a:t>
            </a:r>
          </a:p>
          <a:p>
            <a:pPr marL="0" indent="0">
              <a:buFont typeface="Sketch Gothic Light" charset="0"/>
              <a:buNone/>
            </a:pPr>
            <a:endParaRPr lang="en-US" sz="2000" dirty="0">
              <a:latin typeface="Gill Sans" charset="0"/>
              <a:ea typeface="Gill Sans" charset="0"/>
              <a:cs typeface="Gill Sans" charset="0"/>
            </a:endParaRPr>
          </a:p>
          <a:p>
            <a:pPr marL="0" indent="0">
              <a:buFont typeface="Sketch Gothic Light" charset="0"/>
              <a:buNone/>
            </a:pPr>
            <a:r>
              <a:rPr lang="en-US" sz="2000" dirty="0" smtClean="0">
                <a:latin typeface="Gill Sans" charset="0"/>
                <a:ea typeface="Gill Sans" charset="0"/>
                <a:cs typeface="Gill Sans" charset="0"/>
              </a:rPr>
              <a:t>1024 kb IO request from application -&gt; </a:t>
            </a:r>
          </a:p>
          <a:p>
            <a:pPr marL="0" indent="0">
              <a:buFont typeface="Sketch Gothic Light" charset="0"/>
              <a:buNone/>
            </a:pPr>
            <a:r>
              <a:rPr lang="en-US" sz="2000" dirty="0" smtClean="0">
                <a:latin typeface="Gill Sans" charset="0"/>
                <a:ea typeface="Gill Sans" charset="0"/>
                <a:cs typeface="Gill Sans" charset="0"/>
              </a:rPr>
              <a:t>kernel memory -&gt; </a:t>
            </a:r>
          </a:p>
          <a:p>
            <a:pPr marL="0" indent="0">
              <a:buFont typeface="Sketch Gothic Light" charset="0"/>
              <a:buNone/>
            </a:pPr>
            <a:r>
              <a:rPr lang="en-US" sz="2000" dirty="0" smtClean="0">
                <a:latin typeface="Gill Sans" charset="0"/>
                <a:ea typeface="Gill Sans" charset="0"/>
                <a:cs typeface="Gill Sans" charset="0"/>
              </a:rPr>
              <a:t>file buffer pool -&gt; </a:t>
            </a:r>
          </a:p>
          <a:p>
            <a:pPr marL="0" indent="0">
              <a:buFont typeface="Sketch Gothic Light" charset="0"/>
              <a:buNone/>
            </a:pPr>
            <a:r>
              <a:rPr lang="en-US" sz="2000" dirty="0" smtClean="0">
                <a:latin typeface="Gill Sans" charset="0"/>
                <a:ea typeface="Gill Sans" charset="0"/>
                <a:cs typeface="Gill Sans" charset="0"/>
              </a:rPr>
              <a:t>device driver buffer  (512 kb) -&gt;</a:t>
            </a:r>
          </a:p>
          <a:p>
            <a:pPr marL="0" indent="0">
              <a:buFont typeface="Sketch Gothic Light" charset="0"/>
              <a:buNone/>
            </a:pPr>
            <a:r>
              <a:rPr lang="en-US" sz="2000" dirty="0" smtClean="0">
                <a:latin typeface="Gill Sans" charset="0"/>
                <a:ea typeface="Gill Sans" charset="0"/>
                <a:cs typeface="Gill Sans" charset="0"/>
              </a:rPr>
              <a:t>disk buffer -&gt; </a:t>
            </a:r>
          </a:p>
          <a:p>
            <a:pPr marL="0" indent="0">
              <a:buFont typeface="Sketch Gothic Light" charset="0"/>
              <a:buNone/>
            </a:pPr>
            <a:r>
              <a:rPr lang="en-US" sz="2000" dirty="0" smtClean="0">
                <a:latin typeface="Gill Sans" charset="0"/>
                <a:ea typeface="Gill Sans" charset="0"/>
                <a:cs typeface="Gill Sans" charset="0"/>
              </a:rPr>
              <a:t>disk (256 kb)</a:t>
            </a:r>
          </a:p>
          <a:p>
            <a:pPr marL="0" indent="0">
              <a:buFont typeface="Sketch Gothic Light" charset="0"/>
              <a:buNone/>
            </a:pPr>
            <a:endParaRPr lang="en-US" sz="2000" dirty="0">
              <a:latin typeface="Gill Sans" charset="0"/>
              <a:ea typeface="Gill Sans" charset="0"/>
              <a:cs typeface="Gill Sans" charset="0"/>
            </a:endParaRPr>
          </a:p>
          <a:p>
            <a:pPr marL="0" indent="0">
              <a:buFont typeface="Sketch Gothic Light" charset="0"/>
              <a:buNone/>
            </a:pPr>
            <a:endParaRPr lang="en-US" sz="2000" dirty="0" smtClean="0">
              <a:latin typeface="Gill Sans" charset="0"/>
              <a:ea typeface="Gill Sans" charset="0"/>
              <a:cs typeface="Gill Sans" charset="0"/>
            </a:endParaRPr>
          </a:p>
        </p:txBody>
      </p:sp>
    </p:spTree>
    <p:extLst>
      <p:ext uri="{BB962C8B-B14F-4D97-AF65-F5344CB8AC3E}">
        <p14:creationId xmlns:p14="http://schemas.microsoft.com/office/powerpoint/2010/main" val="3490733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Remote Storage</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Font typeface="Sketch Gothic Light" charset="0"/>
              <a:buNone/>
            </a:pPr>
            <a:r>
              <a:rPr lang="en-US" sz="2000" dirty="0" smtClean="0">
                <a:latin typeface="Gill Sans" charset="0"/>
                <a:ea typeface="Gill Sans" charset="0"/>
                <a:cs typeface="Gill Sans" charset="0"/>
              </a:rPr>
              <a:t>NFS, NAS, SAN, storage fabric – what are all these things? And why does EMC think I’m King Midas?</a:t>
            </a:r>
          </a:p>
          <a:p>
            <a:pPr marL="0" indent="0">
              <a:buFont typeface="Sketch Gothic Light" charset="0"/>
              <a:buNone/>
            </a:pPr>
            <a:endParaRPr lang="en-US" sz="2000" dirty="0">
              <a:latin typeface="Gill Sans" charset="0"/>
              <a:ea typeface="Gill Sans" charset="0"/>
              <a:cs typeface="Gill Sans" charset="0"/>
            </a:endParaRPr>
          </a:p>
          <a:p>
            <a:pPr marL="0" indent="0">
              <a:buFont typeface="Sketch Gothic Light" charset="0"/>
              <a:buNone/>
            </a:pPr>
            <a:r>
              <a:rPr lang="en-US" sz="2000" dirty="0" smtClean="0">
                <a:latin typeface="Gill Sans" charset="0"/>
                <a:ea typeface="Gill Sans" charset="0"/>
                <a:cs typeface="Gill Sans" charset="0"/>
              </a:rPr>
              <a:t>NFS (Network File System) – allows remote shares to be mounted as a drive</a:t>
            </a:r>
          </a:p>
          <a:p>
            <a:pPr marL="0" indent="0">
              <a:buFont typeface="Sketch Gothic Light" charset="0"/>
              <a:buNone/>
            </a:pPr>
            <a:endParaRPr lang="en-US" sz="2000" dirty="0" smtClean="0">
              <a:latin typeface="Gill Sans" charset="0"/>
              <a:ea typeface="Gill Sans" charset="0"/>
              <a:cs typeface="Gill Sans" charset="0"/>
            </a:endParaRPr>
          </a:p>
          <a:p>
            <a:pPr marL="0" indent="0">
              <a:buFont typeface="Sketch Gothic Light" charset="0"/>
              <a:buNone/>
            </a:pPr>
            <a:r>
              <a:rPr lang="en-US" sz="2000" dirty="0" smtClean="0">
                <a:latin typeface="Gill Sans" charset="0"/>
                <a:ea typeface="Gill Sans" charset="0"/>
                <a:cs typeface="Gill Sans" charset="0"/>
              </a:rPr>
              <a:t>NAS (Network Attached Storage) – Remote storage device, can use NFS, has a file system</a:t>
            </a:r>
          </a:p>
          <a:p>
            <a:pPr marL="0" indent="0">
              <a:buFont typeface="Sketch Gothic Light" charset="0"/>
              <a:buNone/>
            </a:pPr>
            <a:endParaRPr lang="en-US" sz="2000" dirty="0">
              <a:latin typeface="Gill Sans" charset="0"/>
              <a:ea typeface="Gill Sans" charset="0"/>
              <a:cs typeface="Gill Sans" charset="0"/>
            </a:endParaRPr>
          </a:p>
          <a:p>
            <a:pPr marL="0" indent="0">
              <a:buFont typeface="Sketch Gothic Light" charset="0"/>
              <a:buNone/>
            </a:pPr>
            <a:r>
              <a:rPr lang="en-US" sz="2000" dirty="0" smtClean="0">
                <a:latin typeface="Gill Sans" charset="0"/>
                <a:ea typeface="Gill Sans" charset="0"/>
                <a:cs typeface="Gill Sans" charset="0"/>
              </a:rPr>
              <a:t>SAN (Storage Area Network) – Block based storage, looks like an attached disk</a:t>
            </a:r>
          </a:p>
        </p:txBody>
      </p:sp>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a:t>
            </a:r>
            <a:r>
              <a:rPr lang="en-US" sz="2800" dirty="0" err="1" smtClean="0">
                <a:solidFill>
                  <a:srgbClr val="FFC000"/>
                </a:solidFill>
                <a:latin typeface="Arial" charset="0"/>
                <a:ea typeface="Arial" charset="0"/>
                <a:cs typeface="Arial" charset="0"/>
              </a:rPr>
              <a:t>etc</a:t>
            </a:r>
            <a:r>
              <a:rPr lang="en-US" sz="2800" dirty="0" smtClean="0">
                <a:solidFill>
                  <a:srgbClr val="FFC000"/>
                </a:solidFill>
                <a:latin typeface="Arial" charset="0"/>
                <a:ea typeface="Arial" charset="0"/>
                <a:cs typeface="Arial" charset="0"/>
              </a:rPr>
              <a:t>/</a:t>
            </a:r>
            <a:r>
              <a:rPr lang="en-US" sz="2800" dirty="0" err="1" smtClean="0">
                <a:solidFill>
                  <a:srgbClr val="FFC000"/>
                </a:solidFill>
                <a:latin typeface="Arial" charset="0"/>
                <a:ea typeface="Arial" charset="0"/>
                <a:cs typeface="Arial" charset="0"/>
              </a:rPr>
              <a:t>fstab</a:t>
            </a:r>
            <a:r>
              <a:rPr lang="en-US" sz="2800" dirty="0" smtClean="0">
                <a:solidFill>
                  <a:srgbClr val="FFC000"/>
                </a:solidFill>
                <a:latin typeface="Arial" charset="0"/>
                <a:ea typeface="Arial" charset="0"/>
                <a:cs typeface="Arial" charset="0"/>
              </a:rPr>
              <a:t> and </a:t>
            </a:r>
            <a:r>
              <a:rPr lang="en-US" sz="2800" dirty="0" err="1" smtClean="0">
                <a:solidFill>
                  <a:srgbClr val="FFC000"/>
                </a:solidFill>
                <a:latin typeface="Arial" charset="0"/>
                <a:ea typeface="Arial" charset="0"/>
                <a:cs typeface="Arial" charset="0"/>
              </a:rPr>
              <a:t>noatime</a:t>
            </a:r>
            <a:endParaRPr lang="en-US" sz="2800" dirty="0" smtClean="0">
              <a:solidFill>
                <a:srgbClr val="FFC000"/>
              </a:solidFill>
              <a:latin typeface="Arial" charset="0"/>
              <a:ea typeface="Arial" charset="0"/>
              <a:cs typeface="Arial" charset="0"/>
            </a:endParaRPr>
          </a:p>
        </p:txBody>
      </p:sp>
      <p:sp>
        <p:nvSpPr>
          <p:cNvPr id="3" name="Content Placeholder 2"/>
          <p:cNvSpPr txBox="1">
            <a:spLocks/>
          </p:cNvSpPr>
          <p:nvPr/>
        </p:nvSpPr>
        <p:spPr bwMode="auto">
          <a:xfrm>
            <a:off x="336788" y="2914650"/>
            <a:ext cx="8578611" cy="19431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lgn="ctr">
              <a:buFont typeface="Sketch Gothic Light" charset="0"/>
              <a:buNone/>
            </a:pPr>
            <a:r>
              <a:rPr lang="en-US" sz="2000" dirty="0" smtClean="0"/>
              <a:t>What do all of these things mean?</a:t>
            </a:r>
          </a:p>
        </p:txBody>
      </p:sp>
      <p:pic>
        <p:nvPicPr>
          <p:cNvPr id="4" name="Picture 3" descr="fstab-long-examp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276350"/>
            <a:ext cx="8445500" cy="1638300"/>
          </a:xfrm>
          <a:prstGeom prst="rect">
            <a:avLst/>
          </a:prstGeom>
        </p:spPr>
      </p:pic>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361950"/>
            <a:ext cx="8502411" cy="762000"/>
          </a:xfrm>
        </p:spPr>
        <p:txBody>
          <a:bodyPr anchor="ctr">
            <a:normAutofit/>
          </a:bodyPr>
          <a:lstStyle/>
          <a:p>
            <a:pPr marL="0" indent="0" algn="ctr">
              <a:buNone/>
            </a:pPr>
            <a:r>
              <a:rPr lang="en-US" sz="4000" b="1" dirty="0" smtClean="0">
                <a:solidFill>
                  <a:srgbClr val="FFC000"/>
                </a:solidFill>
                <a:latin typeface="Arial" charset="0"/>
                <a:ea typeface="Arial" charset="0"/>
                <a:cs typeface="Arial" charset="0"/>
              </a:rPr>
              <a:t>Before all of that though</a:t>
            </a:r>
            <a:r>
              <a:rPr lang="is-IS" sz="4000" b="1" dirty="0" smtClean="0">
                <a:solidFill>
                  <a:srgbClr val="FFC000"/>
                </a:solidFill>
                <a:latin typeface="Arial" charset="0"/>
                <a:ea typeface="Arial" charset="0"/>
                <a:cs typeface="Arial" charset="0"/>
              </a:rPr>
              <a:t>…</a:t>
            </a:r>
            <a:endParaRPr lang="en-US" sz="4000" dirty="0" smtClean="0">
              <a:solidFill>
                <a:srgbClr val="FFC000"/>
              </a:solidFill>
              <a:latin typeface="Arial" charset="0"/>
              <a:ea typeface="Arial" charset="0"/>
              <a:cs typeface="Arial" charset="0"/>
            </a:endParaRPr>
          </a:p>
        </p:txBody>
      </p:sp>
      <p:sp>
        <p:nvSpPr>
          <p:cNvPr id="3" name="Content Placeholder 2"/>
          <p:cNvSpPr txBox="1">
            <a:spLocks/>
          </p:cNvSpPr>
          <p:nvPr/>
        </p:nvSpPr>
        <p:spPr bwMode="auto">
          <a:xfrm>
            <a:off x="228601" y="1123949"/>
            <a:ext cx="8839200" cy="3886201"/>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None/>
            </a:pPr>
            <a:r>
              <a:rPr lang="en-US" sz="3200" dirty="0" smtClean="0">
                <a:latin typeface="Arial" charset="0"/>
                <a:ea typeface="Arial" charset="0"/>
                <a:cs typeface="Arial" charset="0"/>
              </a:rPr>
              <a:t>Final project and end of year class schedule</a:t>
            </a:r>
            <a:r>
              <a:rPr lang="en-US" sz="3200" b="1" dirty="0" smtClean="0">
                <a:latin typeface="Arial" charset="0"/>
                <a:ea typeface="Arial" charset="0"/>
                <a:cs typeface="Arial" charset="0"/>
              </a:rPr>
              <a:t>:</a:t>
            </a:r>
            <a:endParaRPr lang="en-US" sz="3200" b="1" dirty="0" smtClean="0">
              <a:latin typeface="Arial" charset="0"/>
              <a:ea typeface="Arial" charset="0"/>
              <a:cs typeface="Arial" charset="0"/>
            </a:endParaRPr>
          </a:p>
          <a:p>
            <a:pPr marL="0" indent="0">
              <a:buNone/>
            </a:pPr>
            <a:endParaRPr lang="en-US" sz="2000" b="1" dirty="0" smtClean="0">
              <a:latin typeface="Arial" charset="0"/>
              <a:ea typeface="Arial" charset="0"/>
              <a:cs typeface="Arial" charset="0"/>
            </a:endParaRPr>
          </a:p>
          <a:p>
            <a:r>
              <a:rPr lang="en-US" sz="2000" dirty="0">
                <a:latin typeface="Arial" charset="0"/>
                <a:ea typeface="Arial" charset="0"/>
                <a:cs typeface="Arial" charset="0"/>
              </a:rPr>
              <a:t>Nov 16</a:t>
            </a:r>
            <a:r>
              <a:rPr lang="en-US" sz="2000" baseline="30000" dirty="0">
                <a:latin typeface="Arial" charset="0"/>
                <a:ea typeface="Arial" charset="0"/>
                <a:cs typeface="Arial" charset="0"/>
              </a:rPr>
              <a:t>th </a:t>
            </a:r>
            <a:r>
              <a:rPr lang="en-US" sz="2000" baseline="30000" dirty="0" smtClean="0">
                <a:latin typeface="Arial" charset="0"/>
                <a:ea typeface="Arial" charset="0"/>
                <a:cs typeface="Arial" charset="0"/>
              </a:rPr>
              <a:t> - </a:t>
            </a:r>
            <a:r>
              <a:rPr lang="en-US" sz="2000" dirty="0" smtClean="0">
                <a:latin typeface="Arial" charset="0"/>
                <a:ea typeface="Arial" charset="0"/>
                <a:cs typeface="Arial" charset="0"/>
              </a:rPr>
              <a:t>Class 13 – “</a:t>
            </a:r>
            <a:r>
              <a:rPr lang="en-US" sz="2000" b="1" dirty="0" smtClean="0">
                <a:latin typeface="Arial" charset="0"/>
                <a:ea typeface="Arial" charset="0"/>
                <a:cs typeface="Arial" charset="0"/>
              </a:rPr>
              <a:t>Storage In a Nutshell”</a:t>
            </a:r>
            <a:r>
              <a:rPr lang="en-US" sz="2000" dirty="0" smtClean="0">
                <a:latin typeface="Arial" charset="0"/>
                <a:ea typeface="Arial" charset="0"/>
                <a:cs typeface="Arial" charset="0"/>
              </a:rPr>
              <a:t> and intro to the final project</a:t>
            </a:r>
          </a:p>
          <a:p>
            <a:r>
              <a:rPr lang="en-US" sz="2000" dirty="0" smtClean="0">
                <a:latin typeface="Arial" charset="0"/>
                <a:ea typeface="Arial" charset="0"/>
                <a:cs typeface="Arial" charset="0"/>
              </a:rPr>
              <a:t>Nov 23</a:t>
            </a:r>
            <a:r>
              <a:rPr lang="en-US" sz="2000" baseline="30000" dirty="0" smtClean="0">
                <a:latin typeface="Arial" charset="0"/>
                <a:ea typeface="Arial" charset="0"/>
                <a:cs typeface="Arial" charset="0"/>
              </a:rPr>
              <a:t>rd</a:t>
            </a:r>
            <a:r>
              <a:rPr lang="en-US" sz="2000" dirty="0" smtClean="0">
                <a:latin typeface="Arial" charset="0"/>
                <a:ea typeface="Arial" charset="0"/>
                <a:cs typeface="Arial" charset="0"/>
              </a:rPr>
              <a:t>  - </a:t>
            </a:r>
            <a:r>
              <a:rPr lang="en-US" sz="2000" dirty="0">
                <a:latin typeface="Arial" charset="0"/>
                <a:ea typeface="Arial" charset="0"/>
                <a:cs typeface="Arial" charset="0"/>
              </a:rPr>
              <a:t>Thanksgiving </a:t>
            </a:r>
            <a:r>
              <a:rPr lang="en-US" sz="2000" dirty="0" smtClean="0">
                <a:latin typeface="Arial" charset="0"/>
                <a:ea typeface="Arial" charset="0"/>
                <a:cs typeface="Arial" charset="0"/>
              </a:rPr>
              <a:t>break, no class</a:t>
            </a:r>
          </a:p>
          <a:p>
            <a:r>
              <a:rPr lang="en-US" sz="2000" dirty="0" smtClean="0">
                <a:latin typeface="Arial" charset="0"/>
                <a:ea typeface="Arial" charset="0"/>
                <a:cs typeface="Arial" charset="0"/>
              </a:rPr>
              <a:t>Nov 30</a:t>
            </a:r>
            <a:r>
              <a:rPr lang="en-US" sz="2000" baseline="30000" dirty="0" smtClean="0">
                <a:latin typeface="Arial" charset="0"/>
                <a:ea typeface="Arial" charset="0"/>
                <a:cs typeface="Arial" charset="0"/>
              </a:rPr>
              <a:t>th</a:t>
            </a:r>
            <a:r>
              <a:rPr lang="en-US" sz="2000" dirty="0" smtClean="0">
                <a:latin typeface="Arial" charset="0"/>
                <a:ea typeface="Arial" charset="0"/>
                <a:cs typeface="Arial" charset="0"/>
              </a:rPr>
              <a:t> - Class 14 – “</a:t>
            </a:r>
            <a:r>
              <a:rPr lang="en-US" sz="2000" b="1" dirty="0" smtClean="0">
                <a:latin typeface="Arial" charset="0"/>
                <a:ea typeface="Arial" charset="0"/>
                <a:cs typeface="Arial" charset="0"/>
              </a:rPr>
              <a:t>Linux Architecture</a:t>
            </a:r>
            <a:r>
              <a:rPr lang="en-US" sz="2000" dirty="0" smtClean="0">
                <a:latin typeface="Arial" charset="0"/>
                <a:ea typeface="Arial" charset="0"/>
                <a:cs typeface="Arial" charset="0"/>
              </a:rPr>
              <a:t>”, final project first draft due</a:t>
            </a:r>
          </a:p>
          <a:p>
            <a:r>
              <a:rPr lang="en-US" sz="2000" dirty="0">
                <a:latin typeface="Arial" charset="0"/>
                <a:ea typeface="Arial" charset="0"/>
                <a:cs typeface="Arial" charset="0"/>
              </a:rPr>
              <a:t>Dec 7</a:t>
            </a:r>
            <a:r>
              <a:rPr lang="en-US" sz="2000" baseline="30000" dirty="0">
                <a:latin typeface="Arial" charset="0"/>
                <a:ea typeface="Arial" charset="0"/>
                <a:cs typeface="Arial" charset="0"/>
              </a:rPr>
              <a:t>th </a:t>
            </a:r>
            <a:r>
              <a:rPr lang="en-US" sz="2000" baseline="30000" dirty="0" smtClean="0">
                <a:latin typeface="Arial" charset="0"/>
                <a:ea typeface="Arial" charset="0"/>
                <a:cs typeface="Arial" charset="0"/>
              </a:rPr>
              <a:t> - </a:t>
            </a:r>
            <a:r>
              <a:rPr lang="en-US" sz="2000" dirty="0" smtClean="0">
                <a:latin typeface="Arial" charset="0"/>
                <a:ea typeface="Arial" charset="0"/>
                <a:cs typeface="Arial" charset="0"/>
              </a:rPr>
              <a:t>Class 15 – Final project work session and last draft due</a:t>
            </a:r>
          </a:p>
          <a:p>
            <a:r>
              <a:rPr lang="en-US" sz="2000" dirty="0" smtClean="0">
                <a:latin typeface="Arial" charset="0"/>
                <a:ea typeface="Arial" charset="0"/>
                <a:cs typeface="Arial" charset="0"/>
              </a:rPr>
              <a:t>Dec 14th - Last </a:t>
            </a:r>
            <a:r>
              <a:rPr lang="en-US" sz="2000" dirty="0">
                <a:latin typeface="Arial" charset="0"/>
                <a:ea typeface="Arial" charset="0"/>
                <a:cs typeface="Arial" charset="0"/>
              </a:rPr>
              <a:t>day of finals, no </a:t>
            </a:r>
            <a:r>
              <a:rPr lang="en-US" sz="2000" dirty="0" smtClean="0">
                <a:latin typeface="Arial" charset="0"/>
                <a:ea typeface="Arial" charset="0"/>
                <a:cs typeface="Arial" charset="0"/>
              </a:rPr>
              <a:t>class. Final project due</a:t>
            </a:r>
            <a:endParaRPr lang="en-US" sz="2000" dirty="0" smtClean="0">
              <a:latin typeface="Arial" charset="0"/>
              <a:ea typeface="Arial" charset="0"/>
              <a:cs typeface="Arial" charset="0"/>
            </a:endParaRPr>
          </a:p>
        </p:txBody>
      </p:sp>
    </p:spTree>
    <p:extLst>
      <p:ext uri="{BB962C8B-B14F-4D97-AF65-F5344CB8AC3E}">
        <p14:creationId xmlns:p14="http://schemas.microsoft.com/office/powerpoint/2010/main" val="124848949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File properties</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None/>
            </a:pPr>
            <a:endParaRPr lang="en-US" sz="2000" dirty="0" smtClean="0">
              <a:latin typeface="Gill Sans" charset="0"/>
              <a:ea typeface="Gill Sans" charset="0"/>
              <a:cs typeface="Gill Sans" charset="0"/>
            </a:endParaRPr>
          </a:p>
          <a:p>
            <a:r>
              <a:rPr lang="en-US" sz="2000" dirty="0" smtClean="0">
                <a:latin typeface="Gill Sans" charset="0"/>
                <a:ea typeface="Gill Sans" charset="0"/>
                <a:cs typeface="Gill Sans" charset="0"/>
              </a:rPr>
              <a:t>immutable bit</a:t>
            </a:r>
          </a:p>
          <a:p>
            <a:r>
              <a:rPr lang="en-US" sz="2000" dirty="0" err="1" smtClean="0">
                <a:latin typeface="Gill Sans" charset="0"/>
                <a:ea typeface="Gill Sans" charset="0"/>
                <a:cs typeface="Gill Sans" charset="0"/>
              </a:rPr>
              <a:t>guid</a:t>
            </a:r>
            <a:endParaRPr lang="en-US" sz="2000" dirty="0" smtClean="0">
              <a:latin typeface="Gill Sans" charset="0"/>
              <a:ea typeface="Gill Sans" charset="0"/>
              <a:cs typeface="Gill Sans" charset="0"/>
            </a:endParaRPr>
          </a:p>
          <a:p>
            <a:r>
              <a:rPr lang="en-US" sz="2000" dirty="0" err="1" smtClean="0">
                <a:latin typeface="Gill Sans" charset="0"/>
                <a:ea typeface="Gill Sans" charset="0"/>
                <a:cs typeface="Gill Sans" charset="0"/>
              </a:rPr>
              <a:t>uuid</a:t>
            </a:r>
            <a:endParaRPr lang="en-US" sz="2000" dirty="0" smtClean="0">
              <a:latin typeface="Gill Sans" charset="0"/>
              <a:ea typeface="Gill Sans" charset="0"/>
              <a:cs typeface="Gill Sans" charset="0"/>
            </a:endParaRPr>
          </a:p>
          <a:p>
            <a:r>
              <a:rPr lang="en-US" sz="2000" dirty="0" smtClean="0">
                <a:latin typeface="Gill Sans" charset="0"/>
                <a:ea typeface="Gill Sans" charset="0"/>
                <a:cs typeface="Gill Sans" charset="0"/>
              </a:rPr>
              <a:t>sticky bit</a:t>
            </a:r>
          </a:p>
        </p:txBody>
      </p:sp>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Paths</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r>
              <a:rPr lang="en-US" sz="2000" dirty="0" err="1">
                <a:latin typeface="Gill Sans" charset="0"/>
                <a:ea typeface="Gill Sans" charset="0"/>
                <a:cs typeface="Gill Sans" charset="0"/>
              </a:rPr>
              <a:t>symlinks</a:t>
            </a:r>
            <a:r>
              <a:rPr lang="en-US" sz="2000" dirty="0">
                <a:latin typeface="Gill Sans" charset="0"/>
                <a:ea typeface="Gill Sans" charset="0"/>
                <a:cs typeface="Gill Sans" charset="0"/>
              </a:rPr>
              <a:t> vs hard links</a:t>
            </a:r>
          </a:p>
          <a:p>
            <a:endParaRPr lang="en-US" sz="2000" dirty="0">
              <a:latin typeface="Gill Sans" charset="0"/>
              <a:ea typeface="Gill Sans" charset="0"/>
              <a:cs typeface="Gill Sans" charset="0"/>
            </a:endParaRPr>
          </a:p>
          <a:p>
            <a:r>
              <a:rPr lang="en-US" sz="2000" dirty="0">
                <a:latin typeface="Gill Sans" charset="0"/>
                <a:ea typeface="Gill Sans" charset="0"/>
                <a:cs typeface="Gill Sans" charset="0"/>
              </a:rPr>
              <a:t>relative vs absolute paths</a:t>
            </a:r>
          </a:p>
          <a:p>
            <a:endParaRPr lang="en-US" sz="2000" dirty="0">
              <a:latin typeface="Gill Sans" charset="0"/>
              <a:ea typeface="Gill Sans" charset="0"/>
              <a:cs typeface="Gill Sans" charset="0"/>
            </a:endParaRPr>
          </a:p>
          <a:p>
            <a:r>
              <a:rPr lang="en-US" sz="2000" dirty="0">
                <a:latin typeface="Gill Sans" charset="0"/>
                <a:ea typeface="Gill Sans" charset="0"/>
                <a:cs typeface="Gill Sans" charset="0"/>
              </a:rPr>
              <a:t>cd . and cd ..</a:t>
            </a:r>
            <a:endParaRPr lang="en-US" sz="2000" dirty="0" smtClean="0">
              <a:latin typeface="Gill Sans" charset="0"/>
              <a:ea typeface="Gill Sans" charset="0"/>
              <a:cs typeface="Gill Sans" charset="0"/>
            </a:endParaRPr>
          </a:p>
        </p:txBody>
      </p:sp>
    </p:spTree>
    <p:extLst>
      <p:ext uri="{BB962C8B-B14F-4D97-AF65-F5344CB8AC3E}">
        <p14:creationId xmlns:p14="http://schemas.microsoft.com/office/powerpoint/2010/main" val="393170504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Inodes, oh my!</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None/>
            </a:pPr>
            <a:endParaRPr lang="en-US" sz="2000" dirty="0" smtClean="0">
              <a:latin typeface="Gill Sans" charset="0"/>
              <a:ea typeface="Gill Sans" charset="0"/>
              <a:cs typeface="Gill Sans" charset="0"/>
            </a:endParaRPr>
          </a:p>
          <a:p>
            <a:r>
              <a:rPr lang="en-US" sz="2000" dirty="0" smtClean="0">
                <a:latin typeface="Gill Sans" charset="0"/>
                <a:ea typeface="Gill Sans" charset="0"/>
                <a:cs typeface="Gill Sans" charset="0"/>
              </a:rPr>
              <a:t>inodes vs files</a:t>
            </a:r>
          </a:p>
          <a:p>
            <a:r>
              <a:rPr lang="en-US" sz="2000" dirty="0" smtClean="0">
                <a:latin typeface="Gill Sans" charset="0"/>
                <a:ea typeface="Gill Sans" charset="0"/>
                <a:cs typeface="Gill Sans" charset="0"/>
              </a:rPr>
              <a:t>inode exhaustion</a:t>
            </a:r>
          </a:p>
          <a:p>
            <a:pPr marL="0" indent="0">
              <a:buNone/>
            </a:pPr>
            <a:endParaRPr lang="en-US" sz="2000" dirty="0">
              <a:latin typeface="Gill Sans" charset="0"/>
              <a:ea typeface="Gill Sans" charset="0"/>
              <a:cs typeface="Gill Sans" charset="0"/>
            </a:endParaRPr>
          </a:p>
          <a:p>
            <a:endParaRPr lang="en-US" sz="2000" dirty="0" smtClean="0">
              <a:latin typeface="Gill Sans" charset="0"/>
              <a:ea typeface="Gill Sans" charset="0"/>
              <a:cs typeface="Gill Sans" charset="0"/>
            </a:endParaRPr>
          </a:p>
        </p:txBody>
      </p:sp>
    </p:spTree>
    <p:extLst>
      <p:ext uri="{BB962C8B-B14F-4D97-AF65-F5344CB8AC3E}">
        <p14:creationId xmlns:p14="http://schemas.microsoft.com/office/powerpoint/2010/main" val="225697608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Inodes, oh my!</a:t>
            </a:r>
          </a:p>
        </p:txBody>
      </p:sp>
      <p:pic>
        <p:nvPicPr>
          <p:cNvPr id="2" name="Picture 1" descr="inode-jok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1504950"/>
            <a:ext cx="7023100" cy="2628900"/>
          </a:xfrm>
          <a:prstGeom prst="rect">
            <a:avLst/>
          </a:prstGeom>
        </p:spPr>
      </p:pic>
    </p:spTree>
    <p:extLst>
      <p:ext uri="{BB962C8B-B14F-4D97-AF65-F5344CB8AC3E}">
        <p14:creationId xmlns:p14="http://schemas.microsoft.com/office/powerpoint/2010/main" val="56383039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Inodes, oh my!</a:t>
            </a:r>
          </a:p>
        </p:txBody>
      </p:sp>
      <p:pic>
        <p:nvPicPr>
          <p:cNvPr id="3" name="Picture 2" descr="inode-jok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819150"/>
            <a:ext cx="5473700" cy="4267200"/>
          </a:xfrm>
          <a:prstGeom prst="rect">
            <a:avLst/>
          </a:prstGeom>
        </p:spPr>
      </p:pic>
    </p:spTree>
    <p:extLst>
      <p:ext uri="{BB962C8B-B14F-4D97-AF65-F5344CB8AC3E}">
        <p14:creationId xmlns:p14="http://schemas.microsoft.com/office/powerpoint/2010/main" val="127315676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a:solidFill>
                  <a:srgbClr val="FFC000"/>
                </a:solidFill>
                <a:latin typeface="Arial" charset="0"/>
                <a:ea typeface="Arial" charset="0"/>
                <a:cs typeface="Arial" charset="0"/>
              </a:rPr>
              <a:t>Inodes, oh my!</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None/>
            </a:pPr>
            <a:r>
              <a:rPr lang="en-US" sz="2000" b="1" dirty="0">
                <a:latin typeface="Gill Sans" charset="0"/>
                <a:ea typeface="Gill Sans" charset="0"/>
                <a:cs typeface="Gill Sans" charset="0"/>
              </a:rPr>
              <a:t>What are inodes?</a:t>
            </a:r>
          </a:p>
          <a:p>
            <a:r>
              <a:rPr lang="en-US" sz="2000" dirty="0">
                <a:latin typeface="Gill Sans" charset="0"/>
                <a:ea typeface="Gill Sans" charset="0"/>
                <a:cs typeface="Gill Sans" charset="0"/>
              </a:rPr>
              <a:t>An index node (or inode) contains metadata information (file size, file type, etc.) for a file system object (like a file or a directory). There is one inode per file system object.</a:t>
            </a:r>
          </a:p>
          <a:p>
            <a:r>
              <a:rPr lang="en-US" sz="2000" dirty="0">
                <a:latin typeface="Gill Sans" charset="0"/>
                <a:ea typeface="Gill Sans" charset="0"/>
                <a:cs typeface="Gill Sans" charset="0"/>
              </a:rPr>
              <a:t>An inode doesn't store the file contents or the name: it simply points to a specific file or directory.</a:t>
            </a:r>
          </a:p>
        </p:txBody>
      </p:sp>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a:solidFill>
                  <a:srgbClr val="FFC000"/>
                </a:solidFill>
                <a:latin typeface="Arial" charset="0"/>
                <a:ea typeface="Arial" charset="0"/>
                <a:cs typeface="Arial" charset="0"/>
              </a:rPr>
              <a:t>Inodes, oh my!</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fontScale="92500" lnSpcReduction="20000"/>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None/>
            </a:pPr>
            <a:r>
              <a:rPr lang="en-US" sz="2000" dirty="0">
                <a:latin typeface="Gill Sans" charset="0"/>
                <a:ea typeface="Gill Sans" charset="0"/>
                <a:cs typeface="Gill Sans" charset="0"/>
              </a:rPr>
              <a:t>The problem with inodes</a:t>
            </a:r>
          </a:p>
          <a:p>
            <a:pPr marL="0" indent="0">
              <a:buNone/>
            </a:pP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The total number of inodes and the space reserved for these inodes is set when the </a:t>
            </a:r>
            <a:r>
              <a:rPr lang="en-US" sz="2000" dirty="0" err="1">
                <a:latin typeface="Gill Sans" charset="0"/>
                <a:ea typeface="Gill Sans" charset="0"/>
                <a:cs typeface="Gill Sans" charset="0"/>
              </a:rPr>
              <a:t>filesystem</a:t>
            </a:r>
            <a:r>
              <a:rPr lang="en-US" sz="2000" dirty="0">
                <a:latin typeface="Gill Sans" charset="0"/>
                <a:ea typeface="Gill Sans" charset="0"/>
                <a:cs typeface="Gill Sans" charset="0"/>
              </a:rPr>
              <a:t> is first created. The inode limit can't be changed dynamically and every file system object must have an inode.</a:t>
            </a:r>
          </a:p>
          <a:p>
            <a:pPr marL="0" indent="0">
              <a:buNone/>
            </a:pP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While it's unusual to run out of inodes before actual disk space, you are more likely to have inode shortages if:</a:t>
            </a:r>
          </a:p>
          <a:p>
            <a:pPr marL="0" indent="0">
              <a:buNone/>
            </a:pPr>
            <a:endParaRPr lang="en-US" sz="2000" dirty="0">
              <a:latin typeface="Gill Sans" charset="0"/>
              <a:ea typeface="Gill Sans" charset="0"/>
              <a:cs typeface="Gill Sans" charset="0"/>
            </a:endParaRPr>
          </a:p>
          <a:p>
            <a:r>
              <a:rPr lang="en-US" sz="2000" dirty="0" smtClean="0">
                <a:latin typeface="Gill Sans" charset="0"/>
                <a:ea typeface="Gill Sans" charset="0"/>
                <a:cs typeface="Gill Sans" charset="0"/>
              </a:rPr>
              <a:t>You </a:t>
            </a:r>
            <a:r>
              <a:rPr lang="en-US" sz="2000" dirty="0">
                <a:latin typeface="Gill Sans" charset="0"/>
                <a:ea typeface="Gill Sans" charset="0"/>
                <a:cs typeface="Gill Sans" charset="0"/>
              </a:rPr>
              <a:t>are creating lots of directories, </a:t>
            </a:r>
            <a:r>
              <a:rPr lang="en-US" sz="2000" dirty="0" err="1">
                <a:latin typeface="Gill Sans" charset="0"/>
                <a:ea typeface="Gill Sans" charset="0"/>
                <a:cs typeface="Gill Sans" charset="0"/>
              </a:rPr>
              <a:t>symlinks</a:t>
            </a:r>
            <a:r>
              <a:rPr lang="en-US" sz="2000" dirty="0">
                <a:latin typeface="Gill Sans" charset="0"/>
                <a:ea typeface="Gill Sans" charset="0"/>
                <a:cs typeface="Gill Sans" charset="0"/>
              </a:rPr>
              <a:t>, and small files</a:t>
            </a:r>
            <a:r>
              <a:rPr lang="en-US" sz="2000" dirty="0" smtClean="0">
                <a:latin typeface="Gill Sans" charset="0"/>
                <a:ea typeface="Gill Sans" charset="0"/>
                <a:cs typeface="Gill Sans" charset="0"/>
              </a:rPr>
              <a:t>.</a:t>
            </a:r>
          </a:p>
          <a:p>
            <a:endParaRPr lang="en-US" sz="2000" dirty="0">
              <a:latin typeface="Gill Sans" charset="0"/>
              <a:ea typeface="Gill Sans" charset="0"/>
              <a:cs typeface="Gill Sans" charset="0"/>
            </a:endParaRPr>
          </a:p>
          <a:p>
            <a:r>
              <a:rPr lang="en-US" sz="2000" dirty="0" smtClean="0">
                <a:latin typeface="Gill Sans" charset="0"/>
                <a:ea typeface="Gill Sans" charset="0"/>
                <a:cs typeface="Gill Sans" charset="0"/>
              </a:rPr>
              <a:t>You </a:t>
            </a:r>
            <a:r>
              <a:rPr lang="en-US" sz="2000" dirty="0">
                <a:latin typeface="Gill Sans" charset="0"/>
                <a:ea typeface="Gill Sans" charset="0"/>
                <a:cs typeface="Gill Sans" charset="0"/>
              </a:rPr>
              <a:t>created your ext3 </a:t>
            </a:r>
            <a:r>
              <a:rPr lang="en-US" sz="2000" dirty="0" err="1">
                <a:latin typeface="Gill Sans" charset="0"/>
                <a:ea typeface="Gill Sans" charset="0"/>
                <a:cs typeface="Gill Sans" charset="0"/>
              </a:rPr>
              <a:t>filesystem</a:t>
            </a:r>
            <a:r>
              <a:rPr lang="en-US" sz="2000" dirty="0">
                <a:latin typeface="Gill Sans" charset="0"/>
                <a:ea typeface="Gill Sans" charset="0"/>
                <a:cs typeface="Gill Sans" charset="0"/>
              </a:rPr>
              <a:t> with smaller block sizes. The ext3 default block size is 4096 bytes. If you are using your </a:t>
            </a:r>
            <a:r>
              <a:rPr lang="en-US" sz="2000" dirty="0" err="1">
                <a:latin typeface="Gill Sans" charset="0"/>
                <a:ea typeface="Gill Sans" charset="0"/>
                <a:cs typeface="Gill Sans" charset="0"/>
              </a:rPr>
              <a:t>filesystem</a:t>
            </a:r>
            <a:r>
              <a:rPr lang="en-US" sz="2000" dirty="0">
                <a:latin typeface="Gill Sans" charset="0"/>
                <a:ea typeface="Gill Sans" charset="0"/>
                <a:cs typeface="Gill Sans" charset="0"/>
              </a:rPr>
              <a:t> for storing lots of very small files, you might create the </a:t>
            </a:r>
            <a:r>
              <a:rPr lang="en-US" sz="2000" dirty="0" err="1">
                <a:latin typeface="Gill Sans" charset="0"/>
                <a:ea typeface="Gill Sans" charset="0"/>
                <a:cs typeface="Gill Sans" charset="0"/>
              </a:rPr>
              <a:t>filesystem</a:t>
            </a:r>
            <a:r>
              <a:rPr lang="en-US" sz="2000" dirty="0">
                <a:latin typeface="Gill Sans" charset="0"/>
                <a:ea typeface="Gill Sans" charset="0"/>
                <a:cs typeface="Gill Sans" charset="0"/>
              </a:rPr>
              <a:t> with a block size of 1024 or 2048. This would let you use your disk space more efficiently, but raises the likelihood of running low on inodes.</a:t>
            </a:r>
          </a:p>
        </p:txBody>
      </p:sp>
    </p:spTree>
    <p:extLst>
      <p:ext uri="{BB962C8B-B14F-4D97-AF65-F5344CB8AC3E}">
        <p14:creationId xmlns:p14="http://schemas.microsoft.com/office/powerpoint/2010/main" val="132060363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a:solidFill>
                  <a:srgbClr val="FFC000"/>
                </a:solidFill>
                <a:latin typeface="Arial" charset="0"/>
                <a:ea typeface="Arial" charset="0"/>
                <a:cs typeface="Arial" charset="0"/>
              </a:rPr>
              <a:t>Inodes, oh my!</a:t>
            </a:r>
          </a:p>
        </p:txBody>
      </p:sp>
      <p:sp>
        <p:nvSpPr>
          <p:cNvPr id="3" name="Content Placeholder 2"/>
          <p:cNvSpPr txBox="1">
            <a:spLocks/>
          </p:cNvSpPr>
          <p:nvPr/>
        </p:nvSpPr>
        <p:spPr bwMode="auto">
          <a:xfrm>
            <a:off x="336788" y="1047750"/>
            <a:ext cx="8578611" cy="762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lgn="ctr">
              <a:buNone/>
            </a:pPr>
            <a:r>
              <a:rPr lang="en-US" sz="2000" b="1" dirty="0" smtClean="0">
                <a:latin typeface="Gill Sans" charset="0"/>
                <a:ea typeface="Gill Sans" charset="0"/>
                <a:cs typeface="Gill Sans" charset="0"/>
              </a:rPr>
              <a:t>Viewing inode usage:</a:t>
            </a:r>
            <a:endParaRPr lang="en-US" sz="2000" b="1" dirty="0">
              <a:latin typeface="Gill Sans" charset="0"/>
              <a:ea typeface="Gill Sans" charset="0"/>
              <a:cs typeface="Gill Sans" charset="0"/>
            </a:endParaRPr>
          </a:p>
        </p:txBody>
      </p:sp>
      <p:pic>
        <p:nvPicPr>
          <p:cNvPr id="2" name="Picture 1" descr="inode-view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2114550"/>
            <a:ext cx="6972300" cy="1295400"/>
          </a:xfrm>
          <a:prstGeom prst="rect">
            <a:avLst/>
          </a:prstGeom>
        </p:spPr>
      </p:pic>
    </p:spTree>
    <p:extLst>
      <p:ext uri="{BB962C8B-B14F-4D97-AF65-F5344CB8AC3E}">
        <p14:creationId xmlns:p14="http://schemas.microsoft.com/office/powerpoint/2010/main" val="108179018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a:solidFill>
                  <a:srgbClr val="FFC000"/>
                </a:solidFill>
                <a:latin typeface="Arial" charset="0"/>
                <a:ea typeface="Arial" charset="0"/>
                <a:cs typeface="Arial" charset="0"/>
              </a:rPr>
              <a:t>Inodes, oh my!</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None/>
            </a:pPr>
            <a:r>
              <a:rPr lang="en-US" sz="2000" dirty="0">
                <a:latin typeface="Gill Sans" charset="0"/>
                <a:ea typeface="Gill Sans" charset="0"/>
                <a:cs typeface="Gill Sans" charset="0"/>
              </a:rPr>
              <a:t>Can I increase the inode limit?</a:t>
            </a:r>
          </a:p>
          <a:p>
            <a:pPr marL="0" indent="0">
              <a:buNone/>
            </a:pP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The bad news: on the </a:t>
            </a:r>
            <a:r>
              <a:rPr lang="en-US" sz="2000" dirty="0" err="1">
                <a:latin typeface="Gill Sans" charset="0"/>
                <a:ea typeface="Gill Sans" charset="0"/>
                <a:cs typeface="Gill Sans" charset="0"/>
              </a:rPr>
              <a:t>ext</a:t>
            </a:r>
            <a:r>
              <a:rPr lang="en-US" sz="2000" dirty="0">
                <a:latin typeface="Gill Sans" charset="0"/>
                <a:ea typeface="Gill Sans" charset="0"/>
                <a:cs typeface="Gill Sans" charset="0"/>
              </a:rPr>
              <a:t>* file systems, you can't simply increase the inode limit on an existing volume. You have two options:</a:t>
            </a:r>
          </a:p>
          <a:p>
            <a:endParaRPr lang="en-US" sz="2000" dirty="0">
              <a:latin typeface="Gill Sans" charset="0"/>
              <a:ea typeface="Gill Sans" charset="0"/>
              <a:cs typeface="Gill Sans" charset="0"/>
            </a:endParaRPr>
          </a:p>
          <a:p>
            <a:r>
              <a:rPr lang="en-US" sz="2000" dirty="0" smtClean="0">
                <a:latin typeface="Gill Sans" charset="0"/>
                <a:ea typeface="Gill Sans" charset="0"/>
                <a:cs typeface="Gill Sans" charset="0"/>
              </a:rPr>
              <a:t>If </a:t>
            </a:r>
            <a:r>
              <a:rPr lang="en-US" sz="2000" dirty="0">
                <a:latin typeface="Gill Sans" charset="0"/>
                <a:ea typeface="Gill Sans" charset="0"/>
                <a:cs typeface="Gill Sans" charset="0"/>
              </a:rPr>
              <a:t>the disk is an LVM, increase the size of the volume.</a:t>
            </a:r>
          </a:p>
          <a:p>
            <a:endParaRPr lang="en-US" sz="2000" dirty="0">
              <a:latin typeface="Gill Sans" charset="0"/>
              <a:ea typeface="Gill Sans" charset="0"/>
              <a:cs typeface="Gill Sans" charset="0"/>
            </a:endParaRPr>
          </a:p>
          <a:p>
            <a:r>
              <a:rPr lang="en-US" sz="2000" dirty="0" smtClean="0">
                <a:latin typeface="Gill Sans" charset="0"/>
                <a:ea typeface="Gill Sans" charset="0"/>
                <a:cs typeface="Gill Sans" charset="0"/>
              </a:rPr>
              <a:t>Backup </a:t>
            </a:r>
            <a:r>
              <a:rPr lang="en-US" sz="2000" dirty="0">
                <a:latin typeface="Gill Sans" charset="0"/>
                <a:ea typeface="Gill Sans" charset="0"/>
                <a:cs typeface="Gill Sans" charset="0"/>
              </a:rPr>
              <a:t>and create a new a new file system, specifying a higher inode </a:t>
            </a:r>
            <a:r>
              <a:rPr lang="en-US" sz="2000" dirty="0" smtClean="0">
                <a:latin typeface="Gill Sans" charset="0"/>
                <a:ea typeface="Gill Sans" charset="0"/>
                <a:cs typeface="Gill Sans" charset="0"/>
              </a:rPr>
              <a:t>limit.</a:t>
            </a:r>
            <a:endParaRPr lang="en-US" sz="2000" dirty="0">
              <a:latin typeface="Gill Sans" charset="0"/>
              <a:ea typeface="Gill Sans" charset="0"/>
              <a:cs typeface="Gill Sans" charset="0"/>
            </a:endParaRPr>
          </a:p>
        </p:txBody>
      </p:sp>
    </p:spTree>
    <p:extLst>
      <p:ext uri="{BB962C8B-B14F-4D97-AF65-F5344CB8AC3E}">
        <p14:creationId xmlns:p14="http://schemas.microsoft.com/office/powerpoint/2010/main" val="23254134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Utilities</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r>
              <a:rPr lang="en-US" sz="2000" dirty="0" smtClean="0">
                <a:latin typeface="Gill Sans" charset="0"/>
                <a:ea typeface="Gill Sans" charset="0"/>
                <a:cs typeface="Gill Sans" charset="0"/>
              </a:rPr>
              <a:t>Cat,</a:t>
            </a:r>
            <a:endParaRPr lang="en-US" sz="2000" dirty="0">
              <a:latin typeface="Gill Sans" charset="0"/>
              <a:ea typeface="Gill Sans" charset="0"/>
              <a:cs typeface="Gill Sans" charset="0"/>
            </a:endParaRPr>
          </a:p>
          <a:p>
            <a:r>
              <a:rPr lang="en-US" sz="2000" dirty="0" err="1">
                <a:latin typeface="Gill Sans" charset="0"/>
                <a:ea typeface="Gill Sans" charset="0"/>
                <a:cs typeface="Gill Sans" charset="0"/>
              </a:rPr>
              <a:t>chmod</a:t>
            </a:r>
            <a:r>
              <a:rPr lang="en-US" sz="2000" dirty="0">
                <a:latin typeface="Gill Sans" charset="0"/>
                <a:ea typeface="Gill Sans" charset="0"/>
                <a:cs typeface="Gill Sans" charset="0"/>
              </a:rPr>
              <a:t> and a quick review of permissions - owner, group, </a:t>
            </a:r>
            <a:r>
              <a:rPr lang="en-US" sz="2000" dirty="0" smtClean="0">
                <a:latin typeface="Gill Sans" charset="0"/>
                <a:ea typeface="Gill Sans" charset="0"/>
                <a:cs typeface="Gill Sans" charset="0"/>
              </a:rPr>
              <a:t>other</a:t>
            </a:r>
            <a:endParaRPr lang="en-US" sz="2000" dirty="0">
              <a:latin typeface="Gill Sans" charset="0"/>
              <a:ea typeface="Gill Sans" charset="0"/>
              <a:cs typeface="Gill Sans" charset="0"/>
            </a:endParaRPr>
          </a:p>
          <a:p>
            <a:r>
              <a:rPr lang="en-US" sz="2000" dirty="0" err="1">
                <a:latin typeface="Gill Sans" charset="0"/>
                <a:ea typeface="Gill Sans" charset="0"/>
                <a:cs typeface="Gill Sans" charset="0"/>
              </a:rPr>
              <a:t>cp</a:t>
            </a:r>
            <a:r>
              <a:rPr lang="en-US" sz="2000" dirty="0">
                <a:latin typeface="Gill Sans" charset="0"/>
                <a:ea typeface="Gill Sans" charset="0"/>
                <a:cs typeface="Gill Sans" charset="0"/>
              </a:rPr>
              <a:t> vs </a:t>
            </a:r>
            <a:r>
              <a:rPr lang="en-US" sz="2000" dirty="0" smtClean="0">
                <a:latin typeface="Gill Sans" charset="0"/>
                <a:ea typeface="Gill Sans" charset="0"/>
                <a:cs typeface="Gill Sans" charset="0"/>
              </a:rPr>
              <a:t>mv</a:t>
            </a:r>
            <a:endParaRPr lang="en-US" sz="2000" dirty="0">
              <a:latin typeface="Gill Sans" charset="0"/>
              <a:ea typeface="Gill Sans" charset="0"/>
              <a:cs typeface="Gill Sans" charset="0"/>
            </a:endParaRPr>
          </a:p>
          <a:p>
            <a:r>
              <a:rPr lang="en-US" sz="2000" dirty="0" err="1">
                <a:latin typeface="Gill Sans" charset="0"/>
                <a:ea typeface="Gill Sans" charset="0"/>
                <a:cs typeface="Gill Sans" charset="0"/>
              </a:rPr>
              <a:t>df</a:t>
            </a:r>
            <a:r>
              <a:rPr lang="en-US" sz="2000" dirty="0">
                <a:latin typeface="Gill Sans" charset="0"/>
                <a:ea typeface="Gill Sans" charset="0"/>
                <a:cs typeface="Gill Sans" charset="0"/>
              </a:rPr>
              <a:t> -h vs du -</a:t>
            </a:r>
            <a:r>
              <a:rPr lang="en-US" sz="2000" dirty="0" smtClean="0">
                <a:latin typeface="Gill Sans" charset="0"/>
                <a:ea typeface="Gill Sans" charset="0"/>
                <a:cs typeface="Gill Sans" charset="0"/>
              </a:rPr>
              <a:t>h</a:t>
            </a:r>
            <a:endParaRPr lang="en-US" sz="2000" dirty="0">
              <a:latin typeface="Gill Sans" charset="0"/>
              <a:ea typeface="Gill Sans" charset="0"/>
              <a:cs typeface="Gill Sans" charset="0"/>
            </a:endParaRPr>
          </a:p>
          <a:p>
            <a:r>
              <a:rPr lang="en-US" sz="2000" dirty="0" err="1" smtClean="0">
                <a:latin typeface="Gill Sans" charset="0"/>
                <a:ea typeface="Gill Sans" charset="0"/>
                <a:cs typeface="Gill Sans" charset="0"/>
              </a:rPr>
              <a:t>fdisk</a:t>
            </a:r>
            <a:endParaRPr lang="en-US" sz="2000" dirty="0">
              <a:latin typeface="Gill Sans" charset="0"/>
              <a:ea typeface="Gill Sans" charset="0"/>
              <a:cs typeface="Gill Sans" charset="0"/>
            </a:endParaRPr>
          </a:p>
          <a:p>
            <a:r>
              <a:rPr lang="en-US" sz="2000" dirty="0">
                <a:latin typeface="Gill Sans" charset="0"/>
                <a:ea typeface="Gill Sans" charset="0"/>
                <a:cs typeface="Gill Sans" charset="0"/>
              </a:rPr>
              <a:t>find vs </a:t>
            </a:r>
            <a:r>
              <a:rPr lang="en-US" sz="2000" dirty="0" smtClean="0">
                <a:latin typeface="Gill Sans" charset="0"/>
                <a:ea typeface="Gill Sans" charset="0"/>
                <a:cs typeface="Gill Sans" charset="0"/>
              </a:rPr>
              <a:t>locate</a:t>
            </a:r>
            <a:endParaRPr lang="en-US" sz="2000" dirty="0">
              <a:latin typeface="Gill Sans" charset="0"/>
              <a:ea typeface="Gill Sans" charset="0"/>
              <a:cs typeface="Gill Sans" charset="0"/>
            </a:endParaRPr>
          </a:p>
          <a:p>
            <a:r>
              <a:rPr lang="en-US" sz="2000" dirty="0" err="1">
                <a:latin typeface="Gill Sans" charset="0"/>
                <a:ea typeface="Gill Sans" charset="0"/>
                <a:cs typeface="Gill Sans" charset="0"/>
              </a:rPr>
              <a:t>fsck</a:t>
            </a:r>
            <a:r>
              <a:rPr lang="en-US" sz="2000" dirty="0">
                <a:latin typeface="Gill Sans" charset="0"/>
                <a:ea typeface="Gill Sans" charset="0"/>
                <a:cs typeface="Gill Sans" charset="0"/>
              </a:rPr>
              <a:t> - when and when not </a:t>
            </a:r>
            <a:r>
              <a:rPr lang="en-US" sz="2000" dirty="0" smtClean="0">
                <a:latin typeface="Gill Sans" charset="0"/>
                <a:ea typeface="Gill Sans" charset="0"/>
                <a:cs typeface="Gill Sans" charset="0"/>
              </a:rPr>
              <a:t>to</a:t>
            </a:r>
            <a:endParaRPr lang="en-US" sz="2000" dirty="0">
              <a:latin typeface="Gill Sans" charset="0"/>
              <a:ea typeface="Gill Sans" charset="0"/>
              <a:cs typeface="Gill Sans" charset="0"/>
            </a:endParaRPr>
          </a:p>
          <a:p>
            <a:r>
              <a:rPr lang="en-US" sz="2000" dirty="0">
                <a:latin typeface="Gill Sans" charset="0"/>
                <a:ea typeface="Gill Sans" charset="0"/>
                <a:cs typeface="Gill Sans" charset="0"/>
              </a:rPr>
              <a:t>head and </a:t>
            </a:r>
            <a:r>
              <a:rPr lang="en-US" sz="2000" dirty="0" smtClean="0">
                <a:latin typeface="Gill Sans" charset="0"/>
                <a:ea typeface="Gill Sans" charset="0"/>
                <a:cs typeface="Gill Sans" charset="0"/>
              </a:rPr>
              <a:t>tail</a:t>
            </a:r>
            <a:endParaRPr lang="en-US" sz="2000" dirty="0">
              <a:latin typeface="Gill Sans" charset="0"/>
              <a:ea typeface="Gill Sans" charset="0"/>
              <a:cs typeface="Gill Sans" charset="0"/>
            </a:endParaRPr>
          </a:p>
          <a:p>
            <a:r>
              <a:rPr lang="en-US" sz="2000" dirty="0" err="1" smtClean="0">
                <a:latin typeface="Gill Sans" charset="0"/>
                <a:ea typeface="Gill Sans" charset="0"/>
                <a:cs typeface="Gill Sans" charset="0"/>
              </a:rPr>
              <a:t>Iostat</a:t>
            </a:r>
            <a:endParaRPr lang="en-US" sz="2000" dirty="0">
              <a:latin typeface="Gill Sans" charset="0"/>
              <a:ea typeface="Gill Sans" charset="0"/>
              <a:cs typeface="Gill Sans" charset="0"/>
            </a:endParaRPr>
          </a:p>
          <a:p>
            <a:r>
              <a:rPr lang="en-US" sz="2000" dirty="0" err="1">
                <a:latin typeface="Gill Sans" charset="0"/>
                <a:ea typeface="Gill Sans" charset="0"/>
                <a:cs typeface="Gill Sans" charset="0"/>
              </a:rPr>
              <a:t>iotop</a:t>
            </a:r>
            <a:endParaRPr lang="en-US" sz="2000" dirty="0" smtClean="0">
              <a:latin typeface="Gill Sans" charset="0"/>
              <a:ea typeface="Gill Sans" charset="0"/>
              <a:cs typeface="Gill Sans" charset="0"/>
            </a:endParaRPr>
          </a:p>
        </p:txBody>
      </p:sp>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361950"/>
            <a:ext cx="8502411" cy="4419600"/>
          </a:xfrm>
        </p:spPr>
        <p:txBody>
          <a:bodyPr anchor="ctr">
            <a:normAutofit/>
          </a:bodyPr>
          <a:lstStyle/>
          <a:p>
            <a:pPr marL="0" indent="0" algn="ctr">
              <a:buNone/>
            </a:pPr>
            <a:r>
              <a:rPr lang="en-US" sz="4000" b="1" dirty="0" smtClean="0">
                <a:solidFill>
                  <a:srgbClr val="FFC000"/>
                </a:solidFill>
                <a:latin typeface="Arial" charset="0"/>
                <a:ea typeface="Arial" charset="0"/>
                <a:cs typeface="Arial" charset="0"/>
              </a:rPr>
              <a:t>Storage In </a:t>
            </a:r>
            <a:r>
              <a:rPr lang="en-US" sz="4000" b="1" dirty="0">
                <a:solidFill>
                  <a:srgbClr val="FFC000"/>
                </a:solidFill>
                <a:latin typeface="Arial" charset="0"/>
                <a:ea typeface="Arial" charset="0"/>
                <a:cs typeface="Arial" charset="0"/>
              </a:rPr>
              <a:t>a Nutshell</a:t>
            </a:r>
            <a:endParaRPr lang="en-US" sz="4000" dirty="0" smtClean="0">
              <a:solidFill>
                <a:srgbClr val="FFC000"/>
              </a:solidFill>
              <a:latin typeface="Arial" charset="0"/>
              <a:ea typeface="Arial" charset="0"/>
              <a:cs typeface="Arial" charset="0"/>
            </a:endParaRPr>
          </a:p>
        </p:txBody>
      </p:sp>
    </p:spTree>
    <p:extLst>
      <p:ext uri="{BB962C8B-B14F-4D97-AF65-F5344CB8AC3E}">
        <p14:creationId xmlns:p14="http://schemas.microsoft.com/office/powerpoint/2010/main" val="136966500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Utilities</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r>
              <a:rPr lang="en-US" sz="2000" dirty="0">
                <a:latin typeface="Gill Sans" charset="0"/>
                <a:ea typeface="Gill Sans" charset="0"/>
                <a:cs typeface="Gill Sans" charset="0"/>
              </a:rPr>
              <a:t>less vs more (hah hah</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r>
              <a:rPr lang="en-US" sz="2000" dirty="0" err="1" smtClean="0">
                <a:latin typeface="Gill Sans" charset="0"/>
                <a:ea typeface="Gill Sans" charset="0"/>
                <a:cs typeface="Gill Sans" charset="0"/>
              </a:rPr>
              <a:t>ls</a:t>
            </a:r>
            <a:endParaRPr lang="en-US" sz="2000" dirty="0">
              <a:latin typeface="Gill Sans" charset="0"/>
              <a:ea typeface="Gill Sans" charset="0"/>
              <a:cs typeface="Gill Sans" charset="0"/>
            </a:endParaRPr>
          </a:p>
          <a:p>
            <a:r>
              <a:rPr lang="en-US" sz="2000" dirty="0" smtClean="0">
                <a:latin typeface="Gill Sans" charset="0"/>
                <a:ea typeface="Gill Sans" charset="0"/>
                <a:cs typeface="Gill Sans" charset="0"/>
              </a:rPr>
              <a:t>mkdir</a:t>
            </a:r>
            <a:endParaRPr lang="en-US" sz="2000" dirty="0">
              <a:latin typeface="Gill Sans" charset="0"/>
              <a:ea typeface="Gill Sans" charset="0"/>
              <a:cs typeface="Gill Sans" charset="0"/>
            </a:endParaRPr>
          </a:p>
          <a:p>
            <a:r>
              <a:rPr lang="en-US" sz="2000" dirty="0" smtClean="0">
                <a:latin typeface="Gill Sans" charset="0"/>
                <a:ea typeface="Gill Sans" charset="0"/>
                <a:cs typeface="Gill Sans" charset="0"/>
              </a:rPr>
              <a:t>mount</a:t>
            </a:r>
            <a:endParaRPr lang="en-US" sz="2000" dirty="0">
              <a:latin typeface="Gill Sans" charset="0"/>
              <a:ea typeface="Gill Sans" charset="0"/>
              <a:cs typeface="Gill Sans" charset="0"/>
            </a:endParaRPr>
          </a:p>
          <a:p>
            <a:r>
              <a:rPr lang="en-US" sz="2000" dirty="0" err="1" smtClean="0">
                <a:latin typeface="Gill Sans" charset="0"/>
                <a:ea typeface="Gill Sans" charset="0"/>
                <a:cs typeface="Gill Sans" charset="0"/>
              </a:rPr>
              <a:t>Rmdir</a:t>
            </a:r>
            <a:endParaRPr lang="en-US" sz="2000" dirty="0" smtClean="0">
              <a:latin typeface="Gill Sans" charset="0"/>
              <a:ea typeface="Gill Sans" charset="0"/>
              <a:cs typeface="Gill Sans" charset="0"/>
            </a:endParaRPr>
          </a:p>
          <a:p>
            <a:r>
              <a:rPr lang="en-US" sz="2000" dirty="0" err="1" smtClean="0">
                <a:latin typeface="Gill Sans" charset="0"/>
                <a:ea typeface="Gill Sans" charset="0"/>
                <a:cs typeface="Gill Sans" charset="0"/>
              </a:rPr>
              <a:t>rm</a:t>
            </a:r>
            <a:r>
              <a:rPr lang="en-US" sz="2000" dirty="0" smtClean="0">
                <a:latin typeface="Gill Sans" charset="0"/>
                <a:ea typeface="Gill Sans" charset="0"/>
                <a:cs typeface="Gill Sans" charset="0"/>
              </a:rPr>
              <a:t> </a:t>
            </a:r>
            <a:r>
              <a:rPr lang="en-US" sz="2000" dirty="0">
                <a:latin typeface="Gill Sans" charset="0"/>
                <a:ea typeface="Gill Sans" charset="0"/>
                <a:cs typeface="Gill Sans" charset="0"/>
              </a:rPr>
              <a:t>and when not to </a:t>
            </a:r>
            <a:r>
              <a:rPr lang="en-US" sz="2000" dirty="0" err="1">
                <a:latin typeface="Gill Sans" charset="0"/>
                <a:ea typeface="Gill Sans" charset="0"/>
                <a:cs typeface="Gill Sans" charset="0"/>
              </a:rPr>
              <a:t>rm</a:t>
            </a:r>
            <a:r>
              <a:rPr lang="en-US" sz="2000" dirty="0">
                <a:latin typeface="Gill Sans" charset="0"/>
                <a:ea typeface="Gill Sans" charset="0"/>
                <a:cs typeface="Gill Sans" charset="0"/>
              </a:rPr>
              <a:t> -r </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r>
              <a:rPr lang="en-US" sz="2000" dirty="0" err="1" smtClean="0">
                <a:latin typeface="Gill Sans" charset="0"/>
                <a:ea typeface="Gill Sans" charset="0"/>
                <a:cs typeface="Gill Sans" charset="0"/>
              </a:rPr>
              <a:t>rm</a:t>
            </a:r>
            <a:r>
              <a:rPr lang="en-US" sz="2000" dirty="0" smtClean="0">
                <a:latin typeface="Gill Sans" charset="0"/>
                <a:ea typeface="Gill Sans" charset="0"/>
                <a:cs typeface="Gill Sans" charset="0"/>
              </a:rPr>
              <a:t> and </a:t>
            </a:r>
            <a:r>
              <a:rPr lang="en-US" sz="2000" dirty="0" err="1">
                <a:latin typeface="Gill Sans" charset="0"/>
                <a:ea typeface="Gill Sans" charset="0"/>
                <a:cs typeface="Gill Sans" charset="0"/>
              </a:rPr>
              <a:t>rm</a:t>
            </a:r>
            <a:r>
              <a:rPr lang="en-US" sz="2000" dirty="0">
                <a:latin typeface="Gill Sans" charset="0"/>
                <a:ea typeface="Gill Sans" charset="0"/>
                <a:cs typeface="Gill Sans" charset="0"/>
              </a:rPr>
              <a:t> / my directory/another/directory/where/is/my/file/system</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r>
              <a:rPr lang="en-US" sz="2000" dirty="0" err="1" smtClean="0">
                <a:latin typeface="Gill Sans" charset="0"/>
                <a:ea typeface="Gill Sans" charset="0"/>
                <a:cs typeface="Gill Sans" charset="0"/>
              </a:rPr>
              <a:t>rsync</a:t>
            </a:r>
            <a:endParaRPr lang="en-US" sz="2000" dirty="0">
              <a:latin typeface="Gill Sans" charset="0"/>
              <a:ea typeface="Gill Sans" charset="0"/>
              <a:cs typeface="Gill Sans" charset="0"/>
            </a:endParaRPr>
          </a:p>
          <a:p>
            <a:r>
              <a:rPr lang="en-US" sz="2000" dirty="0" smtClean="0">
                <a:latin typeface="Gill Sans" charset="0"/>
                <a:ea typeface="Gill Sans" charset="0"/>
                <a:cs typeface="Gill Sans" charset="0"/>
              </a:rPr>
              <a:t>stat</a:t>
            </a:r>
            <a:endParaRPr lang="en-US" sz="2000" dirty="0">
              <a:latin typeface="Gill Sans" charset="0"/>
              <a:ea typeface="Gill Sans" charset="0"/>
              <a:cs typeface="Gill Sans" charset="0"/>
            </a:endParaRPr>
          </a:p>
          <a:p>
            <a:r>
              <a:rPr lang="en-US" sz="2000" dirty="0">
                <a:latin typeface="Gill Sans" charset="0"/>
                <a:ea typeface="Gill Sans" charset="0"/>
                <a:cs typeface="Gill Sans" charset="0"/>
              </a:rPr>
              <a:t>touch</a:t>
            </a:r>
            <a:endParaRPr lang="en-US" sz="2000" dirty="0" smtClean="0">
              <a:latin typeface="Gill Sans" charset="0"/>
              <a:ea typeface="Gill Sans" charset="0"/>
              <a:cs typeface="Gill Sans" charset="0"/>
            </a:endParaRPr>
          </a:p>
        </p:txBody>
      </p:sp>
    </p:spTree>
    <p:extLst>
      <p:ext uri="{BB962C8B-B14F-4D97-AF65-F5344CB8AC3E}">
        <p14:creationId xmlns:p14="http://schemas.microsoft.com/office/powerpoint/2010/main" val="5394515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Permissions</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None/>
            </a:pPr>
            <a:r>
              <a:rPr lang="en-US" sz="2000" dirty="0">
                <a:latin typeface="Consolas" charset="0"/>
                <a:ea typeface="Consolas" charset="0"/>
                <a:cs typeface="Consolas" charset="0"/>
              </a:rPr>
              <a:t>Who\What	r(</a:t>
            </a:r>
            <a:r>
              <a:rPr lang="en-US" sz="2000" dirty="0" err="1">
                <a:latin typeface="Consolas" charset="0"/>
                <a:ea typeface="Consolas" charset="0"/>
                <a:cs typeface="Consolas" charset="0"/>
              </a:rPr>
              <a:t>ead</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w(rite</a:t>
            </a:r>
            <a:r>
              <a:rPr lang="en-US" sz="2000" dirty="0">
                <a:latin typeface="Consolas" charset="0"/>
                <a:ea typeface="Consolas" charset="0"/>
                <a:cs typeface="Consolas" charset="0"/>
              </a:rPr>
              <a:t>)	(e)x(</a:t>
            </a:r>
            <a:r>
              <a:rPr lang="en-US" sz="2000" dirty="0" err="1">
                <a:latin typeface="Consolas" charset="0"/>
                <a:ea typeface="Consolas" charset="0"/>
                <a:cs typeface="Consolas" charset="0"/>
              </a:rPr>
              <a:t>ecute</a:t>
            </a:r>
            <a:r>
              <a:rPr lang="en-US" sz="2000" dirty="0">
                <a:latin typeface="Consolas" charset="0"/>
                <a:ea typeface="Consolas" charset="0"/>
                <a:cs typeface="Consolas" charset="0"/>
              </a:rPr>
              <a:t>)</a:t>
            </a:r>
          </a:p>
          <a:p>
            <a:pPr marL="0" indent="0">
              <a:buNone/>
            </a:pPr>
            <a:endParaRPr lang="en-US" sz="2000" dirty="0">
              <a:latin typeface="Consolas" charset="0"/>
              <a:ea typeface="Consolas" charset="0"/>
              <a:cs typeface="Consolas" charset="0"/>
            </a:endParaRPr>
          </a:p>
          <a:p>
            <a:pPr marL="0" indent="0">
              <a:buNone/>
            </a:pPr>
            <a:r>
              <a:rPr lang="en-US" sz="2000" dirty="0">
                <a:latin typeface="Consolas" charset="0"/>
                <a:ea typeface="Consolas" charset="0"/>
                <a:cs typeface="Consolas" charset="0"/>
              </a:rPr>
              <a:t>u(</a:t>
            </a:r>
            <a:r>
              <a:rPr lang="en-US" sz="2000" dirty="0" err="1">
                <a:latin typeface="Consolas" charset="0"/>
                <a:ea typeface="Consolas" charset="0"/>
                <a:cs typeface="Consolas" charset="0"/>
              </a:rPr>
              <a:t>ser</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4</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2</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1</a:t>
            </a:r>
            <a:endParaRPr lang="en-US" sz="2000" dirty="0">
              <a:latin typeface="Consolas" charset="0"/>
              <a:ea typeface="Consolas" charset="0"/>
              <a:cs typeface="Consolas" charset="0"/>
            </a:endParaRPr>
          </a:p>
          <a:p>
            <a:pPr marL="0" indent="0">
              <a:buNone/>
            </a:pPr>
            <a:endParaRPr lang="en-US" sz="2000" dirty="0">
              <a:latin typeface="Consolas" charset="0"/>
              <a:ea typeface="Consolas" charset="0"/>
              <a:cs typeface="Consolas" charset="0"/>
            </a:endParaRPr>
          </a:p>
          <a:p>
            <a:pPr marL="0" indent="0">
              <a:buNone/>
            </a:pPr>
            <a:r>
              <a:rPr lang="en-US" sz="2000" dirty="0">
                <a:latin typeface="Consolas" charset="0"/>
                <a:ea typeface="Consolas" charset="0"/>
                <a:cs typeface="Consolas" charset="0"/>
              </a:rPr>
              <a:t>g(</a:t>
            </a:r>
            <a:r>
              <a:rPr lang="en-US" sz="2000" dirty="0" err="1">
                <a:latin typeface="Consolas" charset="0"/>
                <a:ea typeface="Consolas" charset="0"/>
                <a:cs typeface="Consolas" charset="0"/>
              </a:rPr>
              <a:t>roup</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4</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2</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1</a:t>
            </a:r>
            <a:endParaRPr lang="en-US" sz="2000" dirty="0">
              <a:latin typeface="Consolas" charset="0"/>
              <a:ea typeface="Consolas" charset="0"/>
              <a:cs typeface="Consolas" charset="0"/>
            </a:endParaRPr>
          </a:p>
          <a:p>
            <a:pPr marL="0" indent="0">
              <a:buNone/>
            </a:pPr>
            <a:endParaRPr lang="en-US" sz="2000" dirty="0">
              <a:latin typeface="Consolas" charset="0"/>
              <a:ea typeface="Consolas" charset="0"/>
              <a:cs typeface="Consolas" charset="0"/>
            </a:endParaRPr>
          </a:p>
          <a:p>
            <a:pPr marL="0" indent="0">
              <a:buNone/>
            </a:pPr>
            <a:r>
              <a:rPr lang="en-US" sz="2000" dirty="0">
                <a:latin typeface="Consolas" charset="0"/>
                <a:ea typeface="Consolas" charset="0"/>
                <a:cs typeface="Consolas" charset="0"/>
              </a:rPr>
              <a:t>o(</a:t>
            </a:r>
            <a:r>
              <a:rPr lang="en-US" sz="2000" dirty="0" err="1">
                <a:latin typeface="Consolas" charset="0"/>
                <a:ea typeface="Consolas" charset="0"/>
                <a:cs typeface="Consolas" charset="0"/>
              </a:rPr>
              <a:t>ther</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4</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2</a:t>
            </a: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1</a:t>
            </a:r>
          </a:p>
        </p:txBody>
      </p:sp>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a:solidFill>
                  <a:srgbClr val="FFC000"/>
                </a:solidFill>
                <a:latin typeface="Arial" charset="0"/>
                <a:ea typeface="Arial" charset="0"/>
                <a:cs typeface="Arial" charset="0"/>
              </a:rPr>
              <a:t>Partitioning and what happens when a partition fills </a:t>
            </a:r>
            <a:r>
              <a:rPr lang="en-US" sz="2800" dirty="0" smtClean="0">
                <a:solidFill>
                  <a:srgbClr val="FFC000"/>
                </a:solidFill>
                <a:latin typeface="Arial" charset="0"/>
                <a:ea typeface="Arial" charset="0"/>
                <a:cs typeface="Arial" charset="0"/>
              </a:rPr>
              <a:t>up</a:t>
            </a:r>
          </a:p>
        </p:txBody>
      </p:sp>
      <p:pic>
        <p:nvPicPr>
          <p:cNvPr id="2" name="Picture 1" descr="gpar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850583"/>
            <a:ext cx="5905500" cy="4073139"/>
          </a:xfrm>
          <a:prstGeom prst="rect">
            <a:avLst/>
          </a:prstGeom>
        </p:spPr>
      </p:pic>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a:solidFill>
                  <a:srgbClr val="FFC000"/>
                </a:solidFill>
                <a:latin typeface="Arial" charset="0"/>
                <a:ea typeface="Arial" charset="0"/>
                <a:cs typeface="Arial" charset="0"/>
              </a:rPr>
              <a:t>Partitioning and what happens when a partition fills </a:t>
            </a:r>
            <a:r>
              <a:rPr lang="en-US" sz="2800" dirty="0" smtClean="0">
                <a:solidFill>
                  <a:srgbClr val="FFC000"/>
                </a:solidFill>
                <a:latin typeface="Arial" charset="0"/>
                <a:ea typeface="Arial" charset="0"/>
                <a:cs typeface="Arial" charset="0"/>
              </a:rPr>
              <a:t>up</a:t>
            </a:r>
          </a:p>
        </p:txBody>
      </p:sp>
      <p:pic>
        <p:nvPicPr>
          <p:cNvPr id="3" name="Picture 2" descr="hd-layou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971550"/>
            <a:ext cx="4038600" cy="3916680"/>
          </a:xfrm>
          <a:prstGeom prst="rect">
            <a:avLst/>
          </a:prstGeom>
        </p:spPr>
      </p:pic>
    </p:spTree>
    <p:extLst>
      <p:ext uri="{BB962C8B-B14F-4D97-AF65-F5344CB8AC3E}">
        <p14:creationId xmlns:p14="http://schemas.microsoft.com/office/powerpoint/2010/main" val="339959755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err="1">
                <a:solidFill>
                  <a:srgbClr val="FFC000"/>
                </a:solidFill>
                <a:latin typeface="Arial" charset="0"/>
                <a:ea typeface="Arial" charset="0"/>
                <a:cs typeface="Arial" charset="0"/>
              </a:rPr>
              <a:t>SELinux</a:t>
            </a:r>
            <a:r>
              <a:rPr lang="en-US" sz="2800" dirty="0">
                <a:solidFill>
                  <a:srgbClr val="FFC000"/>
                </a:solidFill>
                <a:latin typeface="Arial" charset="0"/>
                <a:ea typeface="Arial" charset="0"/>
                <a:cs typeface="Arial" charset="0"/>
              </a:rPr>
              <a:t> and oh sigh</a:t>
            </a:r>
            <a:endParaRPr lang="en-US" sz="2800" dirty="0" smtClean="0">
              <a:solidFill>
                <a:srgbClr val="FFC000"/>
              </a:solidFill>
              <a:latin typeface="Arial" charset="0"/>
              <a:ea typeface="Arial" charset="0"/>
              <a:cs typeface="Arial" charset="0"/>
            </a:endParaRP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Font typeface="Sketch Gothic Light" charset="0"/>
              <a:buNone/>
            </a:pPr>
            <a:r>
              <a:rPr lang="en-US" sz="2000" dirty="0" smtClean="0">
                <a:latin typeface="Gill Sans" charset="0"/>
                <a:ea typeface="Gill Sans" charset="0"/>
                <a:cs typeface="Gill Sans" charset="0"/>
              </a:rPr>
              <a:t>When and when not to use </a:t>
            </a:r>
            <a:r>
              <a:rPr lang="en-US" sz="2000" dirty="0" err="1" smtClean="0">
                <a:latin typeface="Gill Sans" charset="0"/>
                <a:ea typeface="Gill Sans" charset="0"/>
                <a:cs typeface="Gill Sans" charset="0"/>
              </a:rPr>
              <a:t>SELinux</a:t>
            </a:r>
            <a:r>
              <a:rPr lang="en-US" sz="2000" dirty="0" smtClean="0">
                <a:latin typeface="Gill Sans" charset="0"/>
                <a:ea typeface="Gill Sans" charset="0"/>
                <a:cs typeface="Gill Sans" charset="0"/>
              </a:rPr>
              <a:t>, all the things you’ll need to know:</a:t>
            </a:r>
          </a:p>
          <a:p>
            <a:pPr marL="0" indent="0">
              <a:buFont typeface="Sketch Gothic Light" charset="0"/>
              <a:buNone/>
            </a:pPr>
            <a:endParaRPr lang="en-US" sz="2000" dirty="0" smtClean="0">
              <a:latin typeface="Gill Sans" charset="0"/>
              <a:ea typeface="Gill Sans" charset="0"/>
              <a:cs typeface="Gill Sans" charset="0"/>
            </a:endParaRPr>
          </a:p>
          <a:p>
            <a:pPr marL="0" indent="0">
              <a:buNone/>
            </a:pPr>
            <a:r>
              <a:rPr lang="en-US" sz="2000" i="1" dirty="0">
                <a:latin typeface="Gill Sans" charset="0"/>
                <a:ea typeface="Gill Sans" charset="0"/>
                <a:cs typeface="Gill Sans" charset="0"/>
              </a:rPr>
              <a:t>Check for permissive or enforcing mode: </a:t>
            </a:r>
            <a:endParaRPr lang="en-US" sz="2000" dirty="0">
              <a:latin typeface="Gill Sans" charset="0"/>
              <a:ea typeface="Gill Sans" charset="0"/>
              <a:cs typeface="Gill Sans" charset="0"/>
            </a:endParaRPr>
          </a:p>
          <a:p>
            <a:r>
              <a:rPr lang="en-US" sz="2000" dirty="0">
                <a:latin typeface="Consolas" charset="0"/>
                <a:ea typeface="Consolas" charset="0"/>
                <a:cs typeface="Consolas" charset="0"/>
              </a:rPr>
              <a:t>[root@client1 </a:t>
            </a:r>
            <a:r>
              <a:rPr lang="en-US" sz="2000" dirty="0" smtClean="0">
                <a:latin typeface="Consolas" charset="0"/>
                <a:ea typeface="Consolas" charset="0"/>
                <a:cs typeface="Consolas" charset="0"/>
              </a:rPr>
              <a:t>~]# </a:t>
            </a:r>
            <a:r>
              <a:rPr lang="en-US" sz="2000" b="1" dirty="0" err="1" smtClean="0">
                <a:latin typeface="Consolas" charset="0"/>
                <a:ea typeface="Consolas" charset="0"/>
                <a:cs typeface="Consolas" charset="0"/>
              </a:rPr>
              <a:t>getenforce</a:t>
            </a:r>
            <a:endParaRPr lang="en-US" sz="2000" dirty="0">
              <a:latin typeface="Consolas" charset="0"/>
              <a:ea typeface="Consolas" charset="0"/>
              <a:cs typeface="Consolas" charset="0"/>
            </a:endParaRPr>
          </a:p>
          <a:p>
            <a:r>
              <a:rPr lang="en-US" sz="2000" dirty="0">
                <a:latin typeface="Gill Sans" charset="0"/>
                <a:ea typeface="Gill Sans" charset="0"/>
                <a:cs typeface="Gill Sans" charset="0"/>
              </a:rPr>
              <a:t>If you get back a </a:t>
            </a:r>
            <a:r>
              <a:rPr lang="en-US" sz="2000" b="1" dirty="0">
                <a:latin typeface="Consolas" charset="0"/>
                <a:ea typeface="Consolas" charset="0"/>
                <a:cs typeface="Consolas" charset="0"/>
              </a:rPr>
              <a:t>1</a:t>
            </a:r>
            <a:r>
              <a:rPr lang="en-US" sz="2000" dirty="0" smtClean="0">
                <a:latin typeface="Gill Sans" charset="0"/>
                <a:ea typeface="Gill Sans" charset="0"/>
                <a:cs typeface="Gill Sans" charset="0"/>
              </a:rPr>
              <a:t> </a:t>
            </a:r>
            <a:r>
              <a:rPr lang="en-US" sz="2000" dirty="0" err="1">
                <a:latin typeface="Gill Sans" charset="0"/>
                <a:ea typeface="Gill Sans" charset="0"/>
                <a:cs typeface="Gill Sans" charset="0"/>
              </a:rPr>
              <a:t>selinux</a:t>
            </a:r>
            <a:r>
              <a:rPr lang="en-US" sz="2000" dirty="0">
                <a:latin typeface="Gill Sans" charset="0"/>
                <a:ea typeface="Gill Sans" charset="0"/>
                <a:cs typeface="Gill Sans" charset="0"/>
              </a:rPr>
              <a:t> is turned on </a:t>
            </a:r>
            <a:endParaRPr lang="en-US" sz="2000" dirty="0" smtClean="0">
              <a:latin typeface="Gill Sans" charset="0"/>
              <a:ea typeface="Gill Sans" charset="0"/>
              <a:cs typeface="Gill Sans" charset="0"/>
            </a:endParaRPr>
          </a:p>
          <a:p>
            <a:r>
              <a:rPr lang="en-US" sz="2000" dirty="0">
                <a:latin typeface="Gill Sans" charset="0"/>
                <a:ea typeface="Gill Sans" charset="0"/>
                <a:cs typeface="Gill Sans" charset="0"/>
              </a:rPr>
              <a:t>I</a:t>
            </a:r>
            <a:r>
              <a:rPr lang="en-US" sz="2000" dirty="0" smtClean="0">
                <a:latin typeface="Gill Sans" charset="0"/>
                <a:ea typeface="Gill Sans" charset="0"/>
                <a:cs typeface="Gill Sans" charset="0"/>
              </a:rPr>
              <a:t>f </a:t>
            </a:r>
            <a:r>
              <a:rPr lang="en-US" sz="2000" dirty="0">
                <a:latin typeface="Gill Sans" charset="0"/>
                <a:ea typeface="Gill Sans" charset="0"/>
                <a:cs typeface="Gill Sans" charset="0"/>
              </a:rPr>
              <a:t>you get back a</a:t>
            </a:r>
            <a:r>
              <a:rPr lang="en-US" sz="2000" dirty="0">
                <a:latin typeface="Consolas" charset="0"/>
                <a:ea typeface="Consolas" charset="0"/>
                <a:cs typeface="Consolas" charset="0"/>
              </a:rPr>
              <a:t> </a:t>
            </a:r>
            <a:r>
              <a:rPr lang="en-US" sz="2000" b="1" dirty="0">
                <a:latin typeface="Consolas" charset="0"/>
                <a:ea typeface="Consolas" charset="0"/>
                <a:cs typeface="Consolas" charset="0"/>
              </a:rPr>
              <a:t>0</a:t>
            </a:r>
            <a:r>
              <a:rPr lang="en-US" sz="2000" dirty="0">
                <a:latin typeface="Consolas" charset="0"/>
                <a:ea typeface="Consolas" charset="0"/>
                <a:cs typeface="Consolas" charset="0"/>
              </a:rPr>
              <a:t> </a:t>
            </a:r>
            <a:r>
              <a:rPr lang="en-US" sz="2000" dirty="0" smtClean="0">
                <a:latin typeface="Gill Sans" charset="0"/>
                <a:ea typeface="Gill Sans" charset="0"/>
                <a:cs typeface="Gill Sans" charset="0"/>
              </a:rPr>
              <a:t>it is </a:t>
            </a:r>
            <a:r>
              <a:rPr lang="en-US" sz="2000" dirty="0">
                <a:latin typeface="Gill Sans" charset="0"/>
                <a:ea typeface="Gill Sans" charset="0"/>
                <a:cs typeface="Gill Sans" charset="0"/>
              </a:rPr>
              <a:t>turned off</a:t>
            </a:r>
            <a:r>
              <a:rPr lang="en-US" sz="2000" dirty="0" smtClean="0">
                <a:latin typeface="Gill Sans" charset="0"/>
                <a:ea typeface="Gill Sans" charset="0"/>
                <a:cs typeface="Gill Sans" charset="0"/>
              </a:rPr>
              <a:t>.</a:t>
            </a:r>
          </a:p>
          <a:p>
            <a:endParaRPr lang="en-US" sz="2000" dirty="0">
              <a:latin typeface="Gill Sans" charset="0"/>
              <a:ea typeface="Gill Sans" charset="0"/>
              <a:cs typeface="Gill Sans" charset="0"/>
            </a:endParaRPr>
          </a:p>
          <a:p>
            <a:pPr marL="0" indent="0">
              <a:buNone/>
            </a:pPr>
            <a:r>
              <a:rPr lang="en-US" sz="2000" i="1" dirty="0">
                <a:latin typeface="Gill Sans" charset="0"/>
                <a:ea typeface="Gill Sans" charset="0"/>
                <a:cs typeface="Gill Sans" charset="0"/>
              </a:rPr>
              <a:t>Switch </a:t>
            </a:r>
            <a:r>
              <a:rPr lang="en-US" sz="2000" i="1" dirty="0" err="1">
                <a:latin typeface="Gill Sans" charset="0"/>
                <a:ea typeface="Gill Sans" charset="0"/>
                <a:cs typeface="Gill Sans" charset="0"/>
              </a:rPr>
              <a:t>selinux</a:t>
            </a:r>
            <a:r>
              <a:rPr lang="en-US" sz="2000" i="1" dirty="0">
                <a:latin typeface="Gill Sans" charset="0"/>
                <a:ea typeface="Gill Sans" charset="0"/>
                <a:cs typeface="Gill Sans" charset="0"/>
              </a:rPr>
              <a:t> modes from permissive to enforcing and back: </a:t>
            </a:r>
            <a:endParaRPr lang="en-US" sz="2000" dirty="0">
              <a:latin typeface="Gill Sans" charset="0"/>
              <a:ea typeface="Gill Sans" charset="0"/>
              <a:cs typeface="Gill Sans" charset="0"/>
            </a:endParaRPr>
          </a:p>
          <a:p>
            <a:r>
              <a:rPr lang="en-US" sz="2000" dirty="0">
                <a:latin typeface="Consolas" charset="0"/>
                <a:ea typeface="Consolas" charset="0"/>
                <a:cs typeface="Consolas" charset="0"/>
              </a:rPr>
              <a:t>[root@client1 </a:t>
            </a:r>
            <a:r>
              <a:rPr lang="en-US" sz="2000" dirty="0" smtClean="0">
                <a:latin typeface="Consolas" charset="0"/>
                <a:ea typeface="Consolas" charset="0"/>
                <a:cs typeface="Consolas" charset="0"/>
              </a:rPr>
              <a:t>~]# </a:t>
            </a:r>
            <a:r>
              <a:rPr lang="en-US" sz="2000" b="1" dirty="0" err="1" smtClean="0">
                <a:latin typeface="Consolas" charset="0"/>
                <a:ea typeface="Consolas" charset="0"/>
                <a:cs typeface="Consolas" charset="0"/>
              </a:rPr>
              <a:t>setenforce</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1</a:t>
            </a:r>
            <a:r>
              <a:rPr lang="en-US" sz="2000" dirty="0">
                <a:latin typeface="Consolas" charset="0"/>
                <a:ea typeface="Consolas" charset="0"/>
                <a:cs typeface="Consolas" charset="0"/>
              </a:rPr>
              <a:t> </a:t>
            </a:r>
            <a:r>
              <a:rPr lang="en-US" sz="2000" dirty="0">
                <a:latin typeface="Gill Sans" charset="0"/>
                <a:ea typeface="Gill Sans" charset="0"/>
                <a:cs typeface="Gill Sans" charset="0"/>
              </a:rPr>
              <a:t>(will set enforcing mode)</a:t>
            </a:r>
          </a:p>
          <a:p>
            <a:r>
              <a:rPr lang="en-US" sz="2000" dirty="0">
                <a:latin typeface="Consolas" charset="0"/>
                <a:ea typeface="Consolas" charset="0"/>
                <a:cs typeface="Consolas" charset="0"/>
              </a:rPr>
              <a:t>[root@client1 </a:t>
            </a:r>
            <a:r>
              <a:rPr lang="en-US" sz="2000" dirty="0" smtClean="0">
                <a:latin typeface="Consolas" charset="0"/>
                <a:ea typeface="Consolas" charset="0"/>
                <a:cs typeface="Consolas" charset="0"/>
              </a:rPr>
              <a:t>~]# </a:t>
            </a:r>
            <a:r>
              <a:rPr lang="en-US" sz="2000" b="1" dirty="0" err="1" smtClean="0">
                <a:latin typeface="Consolas" charset="0"/>
                <a:ea typeface="Consolas" charset="0"/>
                <a:cs typeface="Consolas" charset="0"/>
              </a:rPr>
              <a:t>setenforce</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0</a:t>
            </a:r>
            <a:r>
              <a:rPr lang="en-US" sz="2000" dirty="0">
                <a:latin typeface="Consolas" charset="0"/>
                <a:ea typeface="Consolas" charset="0"/>
                <a:cs typeface="Consolas" charset="0"/>
              </a:rPr>
              <a:t> </a:t>
            </a:r>
            <a:r>
              <a:rPr lang="en-US" sz="2000" dirty="0">
                <a:latin typeface="Gill Sans" charset="0"/>
                <a:ea typeface="Gill Sans" charset="0"/>
                <a:cs typeface="Gill Sans" charset="0"/>
              </a:rPr>
              <a:t>(will set permissive mode)</a:t>
            </a:r>
          </a:p>
          <a:p>
            <a:pPr marL="0" indent="0">
              <a:buFont typeface="Sketch Gothic Light" charset="0"/>
              <a:buNone/>
            </a:pPr>
            <a:endParaRPr lang="en-US" sz="2000" dirty="0" smtClean="0">
              <a:latin typeface="Gill Sans" charset="0"/>
              <a:ea typeface="Gill Sans" charset="0"/>
              <a:cs typeface="Gill Sans" charset="0"/>
            </a:endParaRPr>
          </a:p>
        </p:txBody>
      </p:sp>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Swap </a:t>
            </a:r>
            <a:r>
              <a:rPr lang="en-US" sz="2800" dirty="0">
                <a:solidFill>
                  <a:srgbClr val="FFC000"/>
                </a:solidFill>
                <a:latin typeface="Arial" charset="0"/>
                <a:ea typeface="Arial" charset="0"/>
                <a:cs typeface="Arial" charset="0"/>
              </a:rPr>
              <a:t>- let's just not</a:t>
            </a:r>
            <a:endParaRPr lang="en-US" sz="2800" dirty="0" smtClean="0">
              <a:solidFill>
                <a:srgbClr val="FFC000"/>
              </a:solidFill>
              <a:latin typeface="Arial" charset="0"/>
              <a:ea typeface="Arial" charset="0"/>
              <a:cs typeface="Arial" charset="0"/>
            </a:endParaRPr>
          </a:p>
        </p:txBody>
      </p:sp>
      <p:sp>
        <p:nvSpPr>
          <p:cNvPr id="3" name="Content Placeholder 2"/>
          <p:cNvSpPr txBox="1">
            <a:spLocks/>
          </p:cNvSpPr>
          <p:nvPr/>
        </p:nvSpPr>
        <p:spPr bwMode="auto">
          <a:xfrm>
            <a:off x="2987793" y="1885950"/>
            <a:ext cx="3276599" cy="762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Font typeface="Sketch Gothic Light" charset="0"/>
              <a:buNone/>
            </a:pPr>
            <a:r>
              <a:rPr lang="en-US" sz="2000" dirty="0" smtClean="0">
                <a:latin typeface="Gill Sans" charset="0"/>
                <a:ea typeface="Gill Sans" charset="0"/>
                <a:cs typeface="Gill Sans" charset="0"/>
              </a:rPr>
              <a:t>Why you shouldn’t use swap</a:t>
            </a:r>
          </a:p>
        </p:txBody>
      </p:sp>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LVM</a:t>
            </a:r>
          </a:p>
        </p:txBody>
      </p:sp>
      <p:sp>
        <p:nvSpPr>
          <p:cNvPr id="3" name="Content Placeholder 2"/>
          <p:cNvSpPr txBox="1">
            <a:spLocks/>
          </p:cNvSpPr>
          <p:nvPr/>
        </p:nvSpPr>
        <p:spPr bwMode="auto">
          <a:xfrm>
            <a:off x="336788" y="1047750"/>
            <a:ext cx="8578611" cy="3810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None/>
            </a:pPr>
            <a:r>
              <a:rPr lang="en-US" sz="2000" dirty="0" smtClean="0">
                <a:latin typeface="Gill Sans" charset="0"/>
                <a:ea typeface="Gill Sans" charset="0"/>
                <a:cs typeface="Gill Sans" charset="0"/>
              </a:rPr>
              <a:t>“I want to abstract my partitioning from the physical devices.”</a:t>
            </a:r>
          </a:p>
        </p:txBody>
      </p:sp>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Linux </a:t>
            </a:r>
            <a:r>
              <a:rPr lang="en-US" sz="2800" dirty="0">
                <a:solidFill>
                  <a:srgbClr val="FFC000"/>
                </a:solidFill>
                <a:latin typeface="Arial" charset="0"/>
                <a:ea typeface="Arial" charset="0"/>
                <a:cs typeface="Arial" charset="0"/>
              </a:rPr>
              <a:t>file system layout - /</a:t>
            </a:r>
            <a:r>
              <a:rPr lang="en-US" sz="2800" dirty="0" err="1">
                <a:solidFill>
                  <a:srgbClr val="FFC000"/>
                </a:solidFill>
                <a:latin typeface="Arial" charset="0"/>
                <a:ea typeface="Arial" charset="0"/>
                <a:cs typeface="Arial" charset="0"/>
              </a:rPr>
              <a:t>etc</a:t>
            </a:r>
            <a:r>
              <a:rPr lang="en-US" sz="2800" dirty="0">
                <a:solidFill>
                  <a:srgbClr val="FFC000"/>
                </a:solidFill>
                <a:latin typeface="Arial" charset="0"/>
                <a:ea typeface="Arial" charset="0"/>
                <a:cs typeface="Arial" charset="0"/>
              </a:rPr>
              <a:t>, /opt, </a:t>
            </a:r>
            <a:r>
              <a:rPr lang="en-US" sz="2800" dirty="0" err="1">
                <a:solidFill>
                  <a:srgbClr val="FFC000"/>
                </a:solidFill>
                <a:latin typeface="Arial" charset="0"/>
                <a:ea typeface="Arial" charset="0"/>
                <a:cs typeface="Arial" charset="0"/>
              </a:rPr>
              <a:t>yada</a:t>
            </a:r>
            <a:r>
              <a:rPr lang="en-US" sz="2800" dirty="0">
                <a:solidFill>
                  <a:srgbClr val="FFC000"/>
                </a:solidFill>
                <a:latin typeface="Arial" charset="0"/>
                <a:ea typeface="Arial" charset="0"/>
                <a:cs typeface="Arial" charset="0"/>
              </a:rPr>
              <a:t> </a:t>
            </a:r>
            <a:r>
              <a:rPr lang="en-US" sz="2800" dirty="0" err="1" smtClean="0">
                <a:solidFill>
                  <a:srgbClr val="FFC000"/>
                </a:solidFill>
                <a:latin typeface="Arial" charset="0"/>
                <a:ea typeface="Arial" charset="0"/>
                <a:cs typeface="Arial" charset="0"/>
              </a:rPr>
              <a:t>yada</a:t>
            </a:r>
            <a:endParaRPr lang="en-US" sz="2800" dirty="0">
              <a:solidFill>
                <a:srgbClr val="FFC000"/>
              </a:solidFill>
              <a:latin typeface="Arial" charset="0"/>
              <a:ea typeface="Arial" charset="0"/>
              <a:cs typeface="Arial" charset="0"/>
            </a:endParaRPr>
          </a:p>
        </p:txBody>
      </p:sp>
      <p:sp>
        <p:nvSpPr>
          <p:cNvPr id="3" name="Content Placeholder 2"/>
          <p:cNvSpPr txBox="1">
            <a:spLocks/>
          </p:cNvSpPr>
          <p:nvPr/>
        </p:nvSpPr>
        <p:spPr bwMode="auto">
          <a:xfrm>
            <a:off x="336788" y="725600"/>
            <a:ext cx="8578611" cy="4284549"/>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fontScale="70000" lnSpcReduction="20000"/>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None/>
            </a:pPr>
            <a:r>
              <a:rPr lang="en-US" sz="2000" dirty="0" smtClean="0">
                <a:latin typeface="Gill Sans" charset="0"/>
                <a:ea typeface="Gill Sans" charset="0"/>
                <a:cs typeface="Gill Sans" charset="0"/>
              </a:rPr>
              <a:t>Directory</a:t>
            </a:r>
            <a:r>
              <a:rPr lang="en-US" sz="2000" dirty="0">
                <a:latin typeface="Gill Sans" charset="0"/>
                <a:ea typeface="Gill Sans" charset="0"/>
                <a:cs typeface="Gill Sans" charset="0"/>
              </a:rPr>
              <a:t>	</a:t>
            </a:r>
            <a:r>
              <a:rPr lang="en-US" sz="2000" dirty="0" smtClean="0">
                <a:latin typeface="Gill Sans" charset="0"/>
                <a:ea typeface="Gill Sans" charset="0"/>
                <a:cs typeface="Gill Sans" charset="0"/>
              </a:rPr>
              <a:t>Content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/bin	Common programs, shared by the system, the system administrator and the users</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/boot	The startup files and the kernel, </a:t>
            </a:r>
            <a:r>
              <a:rPr lang="en-US" sz="2000" dirty="0" err="1">
                <a:latin typeface="Gill Sans" charset="0"/>
                <a:ea typeface="Gill Sans" charset="0"/>
                <a:cs typeface="Gill Sans" charset="0"/>
              </a:rPr>
              <a:t>vmlinuz</a:t>
            </a:r>
            <a:r>
              <a:rPr lang="en-US" sz="2000" dirty="0">
                <a:latin typeface="Gill Sans" charset="0"/>
                <a:ea typeface="Gill Sans" charset="0"/>
                <a:cs typeface="Gill Sans" charset="0"/>
              </a:rPr>
              <a:t>. In some recent distributions also grub data. </a:t>
            </a:r>
          </a:p>
          <a:p>
            <a:pPr marL="0" indent="0">
              <a:buNone/>
            </a:pPr>
            <a:r>
              <a:rPr lang="en-US" sz="2000" dirty="0">
                <a:latin typeface="Gill Sans" charset="0"/>
                <a:ea typeface="Gill Sans" charset="0"/>
                <a:cs typeface="Gill Sans" charset="0"/>
              </a:rPr>
              <a:t>/</a:t>
            </a:r>
            <a:r>
              <a:rPr lang="en-US" sz="2000" dirty="0" err="1">
                <a:latin typeface="Gill Sans" charset="0"/>
                <a:ea typeface="Gill Sans" charset="0"/>
                <a:cs typeface="Gill Sans" charset="0"/>
              </a:rPr>
              <a:t>dev</a:t>
            </a:r>
            <a:r>
              <a:rPr lang="en-US" sz="2000" dirty="0">
                <a:latin typeface="Gill Sans" charset="0"/>
                <a:ea typeface="Gill Sans" charset="0"/>
                <a:cs typeface="Gill Sans" charset="0"/>
              </a:rPr>
              <a:t>	Contains references to all the CPU peripheral hardware, which are represented as files with special properties</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a:t>
            </a:r>
            <a:r>
              <a:rPr lang="en-US" sz="2000" dirty="0" err="1">
                <a:latin typeface="Gill Sans" charset="0"/>
                <a:ea typeface="Gill Sans" charset="0"/>
                <a:cs typeface="Gill Sans" charset="0"/>
              </a:rPr>
              <a:t>etc</a:t>
            </a:r>
            <a:r>
              <a:rPr lang="en-US" sz="2000" dirty="0">
                <a:latin typeface="Gill Sans" charset="0"/>
                <a:ea typeface="Gill Sans" charset="0"/>
                <a:cs typeface="Gill Sans" charset="0"/>
              </a:rPr>
              <a:t>	Most important system configuration files are in /</a:t>
            </a:r>
            <a:r>
              <a:rPr lang="en-US" sz="2000" dirty="0" err="1">
                <a:latin typeface="Gill Sans" charset="0"/>
                <a:ea typeface="Gill Sans" charset="0"/>
                <a:cs typeface="Gill Sans" charset="0"/>
              </a:rPr>
              <a:t>etc</a:t>
            </a:r>
            <a:r>
              <a:rPr lang="en-US" sz="2000" dirty="0">
                <a:latin typeface="Gill Sans" charset="0"/>
                <a:ea typeface="Gill Sans" charset="0"/>
                <a:cs typeface="Gill Sans" charset="0"/>
              </a:rPr>
              <a:t>, </a:t>
            </a:r>
            <a:r>
              <a:rPr lang="en-US" sz="2000" dirty="0" smtClean="0">
                <a:latin typeface="Gill Sans" charset="0"/>
                <a:ea typeface="Gill Sans" charset="0"/>
                <a:cs typeface="Gill Sans" charset="0"/>
              </a:rPr>
              <a:t>/</a:t>
            </a:r>
            <a:r>
              <a:rPr lang="en-US" sz="2000" dirty="0">
                <a:latin typeface="Gill Sans" charset="0"/>
                <a:ea typeface="Gill Sans" charset="0"/>
                <a:cs typeface="Gill Sans" charset="0"/>
              </a:rPr>
              <a:t>home	Home directories of the common users</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a:t>
            </a:r>
            <a:r>
              <a:rPr lang="en-US" sz="2000" dirty="0" err="1">
                <a:latin typeface="Gill Sans" charset="0"/>
                <a:ea typeface="Gill Sans" charset="0"/>
                <a:cs typeface="Gill Sans" charset="0"/>
              </a:rPr>
              <a:t>initrd</a:t>
            </a:r>
            <a:r>
              <a:rPr lang="en-US" sz="2000" dirty="0">
                <a:latin typeface="Gill Sans" charset="0"/>
                <a:ea typeface="Gill Sans" charset="0"/>
                <a:cs typeface="Gill Sans" charset="0"/>
              </a:rPr>
              <a:t>	</a:t>
            </a:r>
            <a:r>
              <a:rPr lang="en-US" sz="2000" dirty="0" smtClean="0">
                <a:latin typeface="Gill Sans" charset="0"/>
                <a:ea typeface="Gill Sans" charset="0"/>
                <a:cs typeface="Gill Sans" charset="0"/>
              </a:rPr>
              <a:t>Information </a:t>
            </a:r>
            <a:r>
              <a:rPr lang="en-US" sz="2000" dirty="0">
                <a:latin typeface="Gill Sans" charset="0"/>
                <a:ea typeface="Gill Sans" charset="0"/>
                <a:cs typeface="Gill Sans" charset="0"/>
              </a:rPr>
              <a:t>for booting. Do not remove</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/lib	Library files, includes files for all kinds of programs needed by the system and the users</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a:t>
            </a:r>
            <a:r>
              <a:rPr lang="en-US" sz="2000" dirty="0" err="1">
                <a:latin typeface="Gill Sans" charset="0"/>
                <a:ea typeface="Gill Sans" charset="0"/>
                <a:cs typeface="Gill Sans" charset="0"/>
              </a:rPr>
              <a:t>lost+found</a:t>
            </a:r>
            <a:r>
              <a:rPr lang="en-US" sz="2000" dirty="0">
                <a:latin typeface="Gill Sans" charset="0"/>
                <a:ea typeface="Gill Sans" charset="0"/>
                <a:cs typeface="Gill Sans" charset="0"/>
              </a:rPr>
              <a:t>	Every partition has a </a:t>
            </a:r>
            <a:r>
              <a:rPr lang="en-US" sz="2000" dirty="0" err="1">
                <a:latin typeface="Gill Sans" charset="0"/>
                <a:ea typeface="Gill Sans" charset="0"/>
                <a:cs typeface="Gill Sans" charset="0"/>
              </a:rPr>
              <a:t>lost+found</a:t>
            </a:r>
            <a:r>
              <a:rPr lang="en-US" sz="2000" dirty="0">
                <a:latin typeface="Gill Sans" charset="0"/>
                <a:ea typeface="Gill Sans" charset="0"/>
                <a:cs typeface="Gill Sans" charset="0"/>
              </a:rPr>
              <a:t> in its upper directory. Files that were saved during failures are here</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a:t>
            </a:r>
            <a:r>
              <a:rPr lang="en-US" sz="2000" dirty="0" err="1">
                <a:latin typeface="Gill Sans" charset="0"/>
                <a:ea typeface="Gill Sans" charset="0"/>
                <a:cs typeface="Gill Sans" charset="0"/>
              </a:rPr>
              <a:t>misc</a:t>
            </a:r>
            <a:r>
              <a:rPr lang="en-US" sz="2000" dirty="0">
                <a:latin typeface="Gill Sans" charset="0"/>
                <a:ea typeface="Gill Sans" charset="0"/>
                <a:cs typeface="Gill Sans" charset="0"/>
              </a:rPr>
              <a:t>	For miscellaneous purposes</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a:t>
            </a:r>
            <a:r>
              <a:rPr lang="en-US" sz="2000" dirty="0" err="1">
                <a:latin typeface="Gill Sans" charset="0"/>
                <a:ea typeface="Gill Sans" charset="0"/>
                <a:cs typeface="Gill Sans" charset="0"/>
              </a:rPr>
              <a:t>mnt</a:t>
            </a:r>
            <a:r>
              <a:rPr lang="en-US" sz="2000" dirty="0">
                <a:latin typeface="Gill Sans" charset="0"/>
                <a:ea typeface="Gill Sans" charset="0"/>
                <a:cs typeface="Gill Sans" charset="0"/>
              </a:rPr>
              <a:t>	Standard mount point for external file systems, e.g. </a:t>
            </a:r>
            <a:r>
              <a:rPr lang="en-US" sz="2000" dirty="0" smtClean="0">
                <a:latin typeface="Gill Sans" charset="0"/>
                <a:ea typeface="Gill Sans" charset="0"/>
                <a:cs typeface="Gill Sans" charset="0"/>
              </a:rPr>
              <a:t> a hard drive.</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/net	Standard mount point for entire remote file </a:t>
            </a:r>
            <a:r>
              <a:rPr lang="en-US" sz="2000" dirty="0" smtClean="0">
                <a:latin typeface="Gill Sans" charset="0"/>
                <a:ea typeface="Gill Sans" charset="0"/>
                <a:cs typeface="Gill Sans" charset="0"/>
              </a:rPr>
              <a:t>systems</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/opt	Typically contains extra and third party software</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a:t>
            </a:r>
            <a:r>
              <a:rPr lang="en-US" sz="2000" dirty="0" err="1">
                <a:latin typeface="Gill Sans" charset="0"/>
                <a:ea typeface="Gill Sans" charset="0"/>
                <a:cs typeface="Gill Sans" charset="0"/>
              </a:rPr>
              <a:t>proc</a:t>
            </a:r>
            <a:r>
              <a:rPr lang="en-US" sz="2000" dirty="0">
                <a:latin typeface="Gill Sans" charset="0"/>
                <a:ea typeface="Gill Sans" charset="0"/>
                <a:cs typeface="Gill Sans" charset="0"/>
              </a:rPr>
              <a:t>	A virtual file system containing information about system </a:t>
            </a:r>
            <a:r>
              <a:rPr lang="en-US" sz="2000" dirty="0" smtClean="0">
                <a:latin typeface="Gill Sans" charset="0"/>
                <a:ea typeface="Gill Sans" charset="0"/>
                <a:cs typeface="Gill Sans" charset="0"/>
              </a:rPr>
              <a:t>resources</a:t>
            </a:r>
          </a:p>
          <a:p>
            <a:pPr marL="0" indent="0">
              <a:buNone/>
            </a:pPr>
            <a:r>
              <a:rPr lang="en-US" sz="2000" dirty="0" smtClean="0">
                <a:latin typeface="Gill Sans" charset="0"/>
                <a:ea typeface="Gill Sans" charset="0"/>
                <a:cs typeface="Gill Sans" charset="0"/>
              </a:rPr>
              <a:t>/</a:t>
            </a:r>
            <a:r>
              <a:rPr lang="en-US" sz="2000" dirty="0">
                <a:latin typeface="Gill Sans" charset="0"/>
                <a:ea typeface="Gill Sans" charset="0"/>
                <a:cs typeface="Gill Sans" charset="0"/>
              </a:rPr>
              <a:t>root	The administrative user's home </a:t>
            </a:r>
            <a:r>
              <a:rPr lang="en-US" sz="2000" dirty="0" smtClean="0">
                <a:latin typeface="Gill Sans" charset="0"/>
                <a:ea typeface="Gill Sans" charset="0"/>
                <a:cs typeface="Gill Sans" charset="0"/>
              </a:rPr>
              <a:t>directory</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a:t>
            </a:r>
            <a:r>
              <a:rPr lang="en-US" sz="2000" dirty="0" err="1">
                <a:latin typeface="Gill Sans" charset="0"/>
                <a:ea typeface="Gill Sans" charset="0"/>
                <a:cs typeface="Gill Sans" charset="0"/>
              </a:rPr>
              <a:t>sbin</a:t>
            </a:r>
            <a:r>
              <a:rPr lang="en-US" sz="2000" dirty="0">
                <a:latin typeface="Gill Sans" charset="0"/>
                <a:ea typeface="Gill Sans" charset="0"/>
                <a:cs typeface="Gill Sans" charset="0"/>
              </a:rPr>
              <a:t>	Programs for use by the system and the system administrator</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a:t>
            </a:r>
            <a:r>
              <a:rPr lang="en-US" sz="2000" dirty="0" err="1">
                <a:latin typeface="Gill Sans" charset="0"/>
                <a:ea typeface="Gill Sans" charset="0"/>
                <a:cs typeface="Gill Sans" charset="0"/>
              </a:rPr>
              <a:t>tmp</a:t>
            </a:r>
            <a:r>
              <a:rPr lang="en-US" sz="2000" dirty="0">
                <a:latin typeface="Gill Sans" charset="0"/>
                <a:ea typeface="Gill Sans" charset="0"/>
                <a:cs typeface="Gill Sans" charset="0"/>
              </a:rPr>
              <a:t>	Temporary space for use by the system, cleaned upon reboot, so don't use this for saving any work</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a:t>
            </a:r>
            <a:r>
              <a:rPr lang="en-US" sz="2000" dirty="0" err="1">
                <a:latin typeface="Gill Sans" charset="0"/>
                <a:ea typeface="Gill Sans" charset="0"/>
                <a:cs typeface="Gill Sans" charset="0"/>
              </a:rPr>
              <a:t>usr</a:t>
            </a:r>
            <a:r>
              <a:rPr lang="en-US" sz="2000" dirty="0">
                <a:latin typeface="Gill Sans" charset="0"/>
                <a:ea typeface="Gill Sans" charset="0"/>
                <a:cs typeface="Gill Sans" charset="0"/>
              </a:rPr>
              <a:t>	Programs, libraries, documentation etc. for all user-related programs</a:t>
            </a:r>
            <a:r>
              <a:rPr lang="en-US" sz="2000" dirty="0" smtClean="0">
                <a:latin typeface="Gill Sans" charset="0"/>
                <a:ea typeface="Gill Sans" charset="0"/>
                <a:cs typeface="Gill Sans" charset="0"/>
              </a:rPr>
              <a:t>.</a:t>
            </a:r>
            <a:endParaRPr lang="en-US" sz="2000" dirty="0">
              <a:latin typeface="Gill Sans" charset="0"/>
              <a:ea typeface="Gill Sans" charset="0"/>
              <a:cs typeface="Gill Sans" charset="0"/>
            </a:endParaRPr>
          </a:p>
          <a:p>
            <a:pPr marL="0" indent="0">
              <a:buNone/>
            </a:pPr>
            <a:r>
              <a:rPr lang="en-US" sz="2000" dirty="0">
                <a:latin typeface="Gill Sans" charset="0"/>
                <a:ea typeface="Gill Sans" charset="0"/>
                <a:cs typeface="Gill Sans" charset="0"/>
              </a:rPr>
              <a:t>/</a:t>
            </a:r>
            <a:r>
              <a:rPr lang="en-US" sz="2000" dirty="0" err="1">
                <a:latin typeface="Gill Sans" charset="0"/>
                <a:ea typeface="Gill Sans" charset="0"/>
                <a:cs typeface="Gill Sans" charset="0"/>
              </a:rPr>
              <a:t>var</a:t>
            </a:r>
            <a:r>
              <a:rPr lang="en-US" sz="2000" dirty="0">
                <a:latin typeface="Gill Sans" charset="0"/>
                <a:ea typeface="Gill Sans" charset="0"/>
                <a:cs typeface="Gill Sans" charset="0"/>
              </a:rPr>
              <a:t>	Storage for all variable files and temporary files created by users, such as log files, the mail queue, </a:t>
            </a:r>
            <a:r>
              <a:rPr lang="en-US" sz="2000" dirty="0" smtClean="0">
                <a:latin typeface="Gill Sans" charset="0"/>
                <a:ea typeface="Gill Sans" charset="0"/>
                <a:cs typeface="Gill Sans" charset="0"/>
              </a:rPr>
              <a:t>etc.</a:t>
            </a:r>
            <a:endParaRPr lang="en-US" sz="2000" dirty="0">
              <a:latin typeface="Gill Sans" charset="0"/>
              <a:ea typeface="Gill Sans" charset="0"/>
              <a:cs typeface="Gill Sans" charset="0"/>
            </a:endParaRPr>
          </a:p>
        </p:txBody>
      </p:sp>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361950"/>
            <a:ext cx="8502411" cy="4419600"/>
          </a:xfrm>
        </p:spPr>
        <p:txBody>
          <a:bodyPr anchor="ctr">
            <a:normAutofit/>
          </a:bodyPr>
          <a:lstStyle/>
          <a:p>
            <a:pPr marL="0" indent="0" algn="ctr">
              <a:buNone/>
            </a:pPr>
            <a:r>
              <a:rPr lang="en-US" sz="4800" dirty="0" smtClean="0">
                <a:solidFill>
                  <a:srgbClr val="FFC000"/>
                </a:solidFill>
                <a:latin typeface="Arial" charset="0"/>
                <a:ea typeface="Arial" charset="0"/>
                <a:cs typeface="Arial" charset="0"/>
              </a:rPr>
              <a:t>The End</a:t>
            </a:r>
          </a:p>
        </p:txBody>
      </p:sp>
    </p:spTree>
    <p:extLst>
      <p:ext uri="{BB962C8B-B14F-4D97-AF65-F5344CB8AC3E}">
        <p14:creationId xmlns:p14="http://schemas.microsoft.com/office/powerpoint/2010/main" val="16898276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State of the Art Hardware</a:t>
            </a:r>
          </a:p>
        </p:txBody>
      </p:sp>
      <p:pic>
        <p:nvPicPr>
          <p:cNvPr id="2" name="Picture 1" descr="harddri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900" y="1276350"/>
            <a:ext cx="4902200" cy="3683000"/>
          </a:xfrm>
          <a:prstGeom prst="rect">
            <a:avLst/>
          </a:prstGeom>
        </p:spPr>
      </p:pic>
    </p:spTree>
    <p:extLst>
      <p:ext uri="{BB962C8B-B14F-4D97-AF65-F5344CB8AC3E}">
        <p14:creationId xmlns:p14="http://schemas.microsoft.com/office/powerpoint/2010/main" val="251641206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State of the Art Hardware</a:t>
            </a:r>
          </a:p>
        </p:txBody>
      </p:sp>
      <p:sp>
        <p:nvSpPr>
          <p:cNvPr id="3" name="TextBox 2"/>
          <p:cNvSpPr txBox="1"/>
          <p:nvPr/>
        </p:nvSpPr>
        <p:spPr>
          <a:xfrm>
            <a:off x="533400" y="666750"/>
            <a:ext cx="8153400" cy="4708981"/>
          </a:xfrm>
          <a:prstGeom prst="rect">
            <a:avLst/>
          </a:prstGeom>
          <a:noFill/>
        </p:spPr>
        <p:txBody>
          <a:bodyPr wrap="square" rtlCol="0">
            <a:spAutoFit/>
          </a:bodyPr>
          <a:lstStyle/>
          <a:p>
            <a:pPr algn="l"/>
            <a:r>
              <a:rPr lang="en-US" sz="1200" b="1" dirty="0">
                <a:solidFill>
                  <a:srgbClr val="FFFFFF"/>
                </a:solidFill>
                <a:latin typeface="Arial" charset="0"/>
                <a:ea typeface="Arial" charset="0"/>
                <a:cs typeface="Arial" charset="0"/>
              </a:rPr>
              <a:t>1980:</a:t>
            </a:r>
            <a:r>
              <a:rPr lang="en-US" sz="1200" dirty="0">
                <a:solidFill>
                  <a:srgbClr val="FFFFFF"/>
                </a:solidFill>
                <a:latin typeface="Arial" charset="0"/>
                <a:ea typeface="Arial" charset="0"/>
                <a:cs typeface="Arial" charset="0"/>
              </a:rPr>
              <a:t> IBM introduces the first gigabyte hard drive. It is the size of a refrigerator, weighs about 550 pounds, and costs $40,000.</a:t>
            </a:r>
          </a:p>
          <a:p>
            <a:pPr algn="l"/>
            <a:endParaRPr lang="en-US" sz="1200" dirty="0">
              <a:solidFill>
                <a:srgbClr val="FFFFFF"/>
              </a:solidFill>
              <a:latin typeface="Arial" charset="0"/>
              <a:ea typeface="Arial" charset="0"/>
              <a:cs typeface="Arial" charset="0"/>
            </a:endParaRPr>
          </a:p>
          <a:p>
            <a:pPr algn="l"/>
            <a:r>
              <a:rPr lang="en-US" sz="1200" b="1" dirty="0">
                <a:solidFill>
                  <a:srgbClr val="FFFFFF"/>
                </a:solidFill>
                <a:latin typeface="Arial" charset="0"/>
                <a:ea typeface="Arial" charset="0"/>
                <a:cs typeface="Arial" charset="0"/>
              </a:rPr>
              <a:t>1983:</a:t>
            </a:r>
            <a:r>
              <a:rPr lang="en-US" sz="1200" dirty="0">
                <a:solidFill>
                  <a:srgbClr val="FFFFFF"/>
                </a:solidFill>
                <a:latin typeface="Arial" charset="0"/>
                <a:ea typeface="Arial" charset="0"/>
                <a:cs typeface="Arial" charset="0"/>
              </a:rPr>
              <a:t> </a:t>
            </a:r>
            <a:r>
              <a:rPr lang="en-US" sz="1200" dirty="0" err="1">
                <a:solidFill>
                  <a:srgbClr val="FFFFFF"/>
                </a:solidFill>
                <a:latin typeface="Arial" charset="0"/>
                <a:ea typeface="Arial" charset="0"/>
                <a:cs typeface="Arial" charset="0"/>
              </a:rPr>
              <a:t>Rodime</a:t>
            </a:r>
            <a:r>
              <a:rPr lang="en-US" sz="1200" dirty="0">
                <a:solidFill>
                  <a:srgbClr val="FFFFFF"/>
                </a:solidFill>
                <a:latin typeface="Arial" charset="0"/>
                <a:ea typeface="Arial" charset="0"/>
                <a:cs typeface="Arial" charset="0"/>
              </a:rPr>
              <a:t> releases the first 3.5-inch hard drive; the RO352 includes two platters and stores 10MB.</a:t>
            </a:r>
          </a:p>
          <a:p>
            <a:pPr algn="l"/>
            <a:endParaRPr lang="en-US" sz="1200" dirty="0">
              <a:solidFill>
                <a:srgbClr val="FFFFFF"/>
              </a:solidFill>
              <a:latin typeface="Arial" charset="0"/>
              <a:ea typeface="Arial" charset="0"/>
              <a:cs typeface="Arial" charset="0"/>
            </a:endParaRPr>
          </a:p>
          <a:p>
            <a:pPr algn="l"/>
            <a:r>
              <a:rPr lang="en-US" sz="1200" b="1" dirty="0">
                <a:solidFill>
                  <a:srgbClr val="FFFFFF"/>
                </a:solidFill>
                <a:latin typeface="Arial" charset="0"/>
                <a:ea typeface="Arial" charset="0"/>
                <a:cs typeface="Arial" charset="0"/>
              </a:rPr>
              <a:t>1986:</a:t>
            </a:r>
            <a:r>
              <a:rPr lang="en-US" sz="1200" dirty="0">
                <a:solidFill>
                  <a:srgbClr val="FFFFFF"/>
                </a:solidFill>
                <a:latin typeface="Arial" charset="0"/>
                <a:ea typeface="Arial" charset="0"/>
                <a:cs typeface="Arial" charset="0"/>
              </a:rPr>
              <a:t> The official SCSI spec is released; Apple Computer's Mac Plus is one of the first computers to use it. </a:t>
            </a:r>
          </a:p>
          <a:p>
            <a:pPr algn="l"/>
            <a:endParaRPr lang="en-US" sz="1200" dirty="0">
              <a:solidFill>
                <a:srgbClr val="FFFFFF"/>
              </a:solidFill>
              <a:latin typeface="Arial" charset="0"/>
              <a:ea typeface="Arial" charset="0"/>
              <a:cs typeface="Arial" charset="0"/>
            </a:endParaRPr>
          </a:p>
          <a:p>
            <a:pPr algn="l"/>
            <a:r>
              <a:rPr lang="en-US" sz="1200" b="1" dirty="0">
                <a:solidFill>
                  <a:srgbClr val="FFFFFF"/>
                </a:solidFill>
                <a:latin typeface="Arial" charset="0"/>
                <a:ea typeface="Arial" charset="0"/>
                <a:cs typeface="Arial" charset="0"/>
              </a:rPr>
              <a:t>1988:</a:t>
            </a:r>
            <a:r>
              <a:rPr lang="en-US" sz="1200" dirty="0">
                <a:solidFill>
                  <a:srgbClr val="FFFFFF"/>
                </a:solidFill>
                <a:latin typeface="Arial" charset="0"/>
                <a:ea typeface="Arial" charset="0"/>
                <a:cs typeface="Arial" charset="0"/>
              </a:rPr>
              <a:t> Prairie </a:t>
            </a:r>
            <a:r>
              <a:rPr lang="en-US" sz="1200" dirty="0" err="1">
                <a:solidFill>
                  <a:srgbClr val="FFFFFF"/>
                </a:solidFill>
                <a:latin typeface="Arial" charset="0"/>
                <a:ea typeface="Arial" charset="0"/>
                <a:cs typeface="Arial" charset="0"/>
              </a:rPr>
              <a:t>Tek</a:t>
            </a:r>
            <a:r>
              <a:rPr lang="en-US" sz="1200" dirty="0">
                <a:solidFill>
                  <a:srgbClr val="FFFFFF"/>
                </a:solidFill>
                <a:latin typeface="Arial" charset="0"/>
                <a:ea typeface="Arial" charset="0"/>
                <a:cs typeface="Arial" charset="0"/>
              </a:rPr>
              <a:t> releases the 220, the first 2.5-inch hard drive designed for the burgeoning notebook computer market; it uses two platters to store 20MB.</a:t>
            </a:r>
          </a:p>
          <a:p>
            <a:pPr algn="l"/>
            <a:endParaRPr lang="en-US" sz="1200" dirty="0">
              <a:solidFill>
                <a:srgbClr val="FFFFFF"/>
              </a:solidFill>
              <a:latin typeface="Arial" charset="0"/>
              <a:ea typeface="Arial" charset="0"/>
              <a:cs typeface="Arial" charset="0"/>
            </a:endParaRPr>
          </a:p>
          <a:p>
            <a:pPr algn="l"/>
            <a:r>
              <a:rPr lang="en-US" sz="1200" b="1" dirty="0">
                <a:solidFill>
                  <a:srgbClr val="FFFFFF"/>
                </a:solidFill>
                <a:latin typeface="Arial" charset="0"/>
                <a:ea typeface="Arial" charset="0"/>
                <a:cs typeface="Arial" charset="0"/>
              </a:rPr>
              <a:t>1988:</a:t>
            </a:r>
            <a:r>
              <a:rPr lang="en-US" sz="1200" dirty="0">
                <a:solidFill>
                  <a:srgbClr val="FFFFFF"/>
                </a:solidFill>
                <a:latin typeface="Arial" charset="0"/>
                <a:ea typeface="Arial" charset="0"/>
                <a:cs typeface="Arial" charset="0"/>
              </a:rPr>
              <a:t> Connor introduces the first 1-inch-high 3.5-inch hard drive, which is still the common form factor. Before this, hard drives were either full height or half-height.</a:t>
            </a:r>
          </a:p>
          <a:p>
            <a:pPr algn="l"/>
            <a:endParaRPr lang="en-US" sz="1200" dirty="0">
              <a:solidFill>
                <a:srgbClr val="FFFFFF"/>
              </a:solidFill>
              <a:latin typeface="Arial" charset="0"/>
              <a:ea typeface="Arial" charset="0"/>
              <a:cs typeface="Arial" charset="0"/>
            </a:endParaRPr>
          </a:p>
          <a:p>
            <a:pPr algn="l"/>
            <a:r>
              <a:rPr lang="en-US" sz="1200" b="1" dirty="0">
                <a:solidFill>
                  <a:srgbClr val="FFFFFF"/>
                </a:solidFill>
                <a:latin typeface="Arial" charset="0"/>
                <a:ea typeface="Arial" charset="0"/>
                <a:cs typeface="Arial" charset="0"/>
              </a:rPr>
              <a:t>1992:</a:t>
            </a:r>
            <a:r>
              <a:rPr lang="en-US" sz="1200" dirty="0">
                <a:solidFill>
                  <a:srgbClr val="FFFFFF"/>
                </a:solidFill>
                <a:latin typeface="Arial" charset="0"/>
                <a:ea typeface="Arial" charset="0"/>
                <a:cs typeface="Arial" charset="0"/>
              </a:rPr>
              <a:t> Seagate is first to market with a 7200-revolutions-per-minute hard drive, the 2.1GB Barracuda.</a:t>
            </a:r>
          </a:p>
          <a:p>
            <a:pPr algn="l"/>
            <a:endParaRPr lang="en-US" sz="1200" dirty="0">
              <a:solidFill>
                <a:srgbClr val="FFFFFF"/>
              </a:solidFill>
              <a:latin typeface="Arial" charset="0"/>
              <a:ea typeface="Arial" charset="0"/>
              <a:cs typeface="Arial" charset="0"/>
            </a:endParaRPr>
          </a:p>
          <a:p>
            <a:pPr algn="l"/>
            <a:r>
              <a:rPr lang="en-US" sz="1200" b="1" dirty="0">
                <a:solidFill>
                  <a:srgbClr val="FFFFFF"/>
                </a:solidFill>
                <a:latin typeface="Arial" charset="0"/>
                <a:ea typeface="Arial" charset="0"/>
                <a:cs typeface="Arial" charset="0"/>
              </a:rPr>
              <a:t>1994:</a:t>
            </a:r>
            <a:r>
              <a:rPr lang="en-US" sz="1200" dirty="0">
                <a:solidFill>
                  <a:srgbClr val="FFFFFF"/>
                </a:solidFill>
                <a:latin typeface="Arial" charset="0"/>
                <a:ea typeface="Arial" charset="0"/>
                <a:cs typeface="Arial" charset="0"/>
              </a:rPr>
              <a:t> Western Digital develops Enhanced IDE, an improved hard drive interface that breaks the 528MB-throughput barrier. EIDE also allows for attachment of optical and tape drives.</a:t>
            </a:r>
          </a:p>
          <a:p>
            <a:pPr algn="l"/>
            <a:endParaRPr lang="en-US" sz="1200" dirty="0">
              <a:solidFill>
                <a:srgbClr val="FFFFFF"/>
              </a:solidFill>
              <a:latin typeface="Arial" charset="0"/>
              <a:ea typeface="Arial" charset="0"/>
              <a:cs typeface="Arial" charset="0"/>
            </a:endParaRPr>
          </a:p>
          <a:p>
            <a:pPr algn="l"/>
            <a:r>
              <a:rPr lang="en-US" sz="1200" b="1" dirty="0">
                <a:solidFill>
                  <a:srgbClr val="FFFFFF"/>
                </a:solidFill>
                <a:latin typeface="Arial" charset="0"/>
                <a:ea typeface="Arial" charset="0"/>
                <a:cs typeface="Arial" charset="0"/>
              </a:rPr>
              <a:t>1997:</a:t>
            </a:r>
            <a:r>
              <a:rPr lang="en-US" sz="1200" dirty="0">
                <a:solidFill>
                  <a:srgbClr val="FFFFFF"/>
                </a:solidFill>
                <a:latin typeface="Arial" charset="0"/>
                <a:ea typeface="Arial" charset="0"/>
                <a:cs typeface="Arial" charset="0"/>
              </a:rPr>
              <a:t> IBM introduces the first drive using giant magneto resistive (GMR) heads, the 16.8GB </a:t>
            </a:r>
            <a:r>
              <a:rPr lang="en-US" sz="1200" dirty="0" err="1">
                <a:solidFill>
                  <a:srgbClr val="FFFFFF"/>
                </a:solidFill>
                <a:latin typeface="Arial" charset="0"/>
                <a:ea typeface="Arial" charset="0"/>
                <a:cs typeface="Arial" charset="0"/>
              </a:rPr>
              <a:t>Deskstar</a:t>
            </a:r>
            <a:r>
              <a:rPr lang="en-US" sz="1200" dirty="0">
                <a:solidFill>
                  <a:srgbClr val="FFFFFF"/>
                </a:solidFill>
                <a:latin typeface="Arial" charset="0"/>
                <a:ea typeface="Arial" charset="0"/>
                <a:cs typeface="Arial" charset="0"/>
              </a:rPr>
              <a:t> 16GP Titan, which stores 16.8GB on five 3.5-inch platters.</a:t>
            </a:r>
          </a:p>
          <a:p>
            <a:pPr algn="l"/>
            <a:endParaRPr lang="en-US" sz="1200" dirty="0">
              <a:solidFill>
                <a:srgbClr val="FFFFFF"/>
              </a:solidFill>
              <a:latin typeface="Arial" charset="0"/>
              <a:ea typeface="Arial" charset="0"/>
              <a:cs typeface="Arial" charset="0"/>
            </a:endParaRPr>
          </a:p>
          <a:p>
            <a:pPr algn="l"/>
            <a:r>
              <a:rPr lang="en-US" sz="1200" b="1" dirty="0">
                <a:solidFill>
                  <a:srgbClr val="FFFFFF"/>
                </a:solidFill>
                <a:latin typeface="Arial" charset="0"/>
                <a:ea typeface="Arial" charset="0"/>
                <a:cs typeface="Arial" charset="0"/>
              </a:rPr>
              <a:t>2002:</a:t>
            </a:r>
            <a:r>
              <a:rPr lang="en-US" sz="1200" dirty="0">
                <a:solidFill>
                  <a:srgbClr val="FFFFFF"/>
                </a:solidFill>
                <a:latin typeface="Arial" charset="0"/>
                <a:ea typeface="Arial" charset="0"/>
                <a:cs typeface="Arial" charset="0"/>
              </a:rPr>
              <a:t> Seagate scores another first with the Barracuda ATA V SATA drive.</a:t>
            </a:r>
          </a:p>
          <a:p>
            <a:pPr algn="l"/>
            <a:endParaRPr lang="en-US" sz="1200" dirty="0">
              <a:solidFill>
                <a:srgbClr val="FFFFFF"/>
              </a:solidFill>
              <a:latin typeface="Arial" charset="0"/>
              <a:ea typeface="Arial" charset="0"/>
              <a:cs typeface="Arial" charset="0"/>
            </a:endParaRPr>
          </a:p>
          <a:p>
            <a:pPr algn="l"/>
            <a:endParaRPr lang="en-US" sz="1200" dirty="0">
              <a:solidFill>
                <a:srgbClr val="FFFFFF"/>
              </a:solidFill>
              <a:latin typeface="Arial" charset="0"/>
              <a:ea typeface="Arial" charset="0"/>
              <a:cs typeface="Arial" charset="0"/>
            </a:endParaRPr>
          </a:p>
          <a:p>
            <a:pPr algn="l"/>
            <a:endParaRPr lang="en-US" sz="1200" dirty="0">
              <a:solidFill>
                <a:srgbClr val="FFFFFF"/>
              </a:solidFill>
              <a:latin typeface="Arial" charset="0"/>
              <a:ea typeface="Arial" charset="0"/>
              <a:cs typeface="Arial" charset="0"/>
            </a:endParaRPr>
          </a:p>
        </p:txBody>
      </p:sp>
    </p:spTree>
    <p:extLst>
      <p:ext uri="{BB962C8B-B14F-4D97-AF65-F5344CB8AC3E}">
        <p14:creationId xmlns:p14="http://schemas.microsoft.com/office/powerpoint/2010/main" val="342511177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State of the Art Hardware</a:t>
            </a:r>
          </a:p>
        </p:txBody>
      </p:sp>
      <p:pic>
        <p:nvPicPr>
          <p:cNvPr id="3" name="Picture 2" descr="IBM_350_RAMA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863" y="971550"/>
            <a:ext cx="4267200" cy="4065694"/>
          </a:xfrm>
          <a:prstGeom prst="rect">
            <a:avLst/>
          </a:prstGeom>
        </p:spPr>
      </p:pic>
      <p:sp>
        <p:nvSpPr>
          <p:cNvPr id="4" name="TextBox 3"/>
          <p:cNvSpPr txBox="1"/>
          <p:nvPr/>
        </p:nvSpPr>
        <p:spPr>
          <a:xfrm>
            <a:off x="336788" y="1962150"/>
            <a:ext cx="1873012" cy="1938992"/>
          </a:xfrm>
          <a:prstGeom prst="rect">
            <a:avLst/>
          </a:prstGeom>
          <a:noFill/>
        </p:spPr>
        <p:txBody>
          <a:bodyPr wrap="square" rtlCol="0">
            <a:spAutoFit/>
          </a:bodyPr>
          <a:lstStyle/>
          <a:p>
            <a:r>
              <a:rPr lang="en-US" sz="2400" dirty="0">
                <a:solidFill>
                  <a:srgbClr val="FFFFFF"/>
                </a:solidFill>
              </a:rPr>
              <a:t>A </a:t>
            </a:r>
            <a:r>
              <a:rPr lang="en-US" sz="2400" dirty="0" smtClean="0">
                <a:solidFill>
                  <a:srgbClr val="FFFFFF"/>
                </a:solidFill>
              </a:rPr>
              <a:t>partially </a:t>
            </a:r>
            <a:r>
              <a:rPr lang="en-US" sz="2400" dirty="0">
                <a:solidFill>
                  <a:srgbClr val="FFFFFF"/>
                </a:solidFill>
              </a:rPr>
              <a:t>disassembled IBM 350 (RAMAC</a:t>
            </a:r>
            <a:r>
              <a:rPr lang="en-US" sz="2400" dirty="0" smtClean="0">
                <a:solidFill>
                  <a:srgbClr val="FFFFFF"/>
                </a:solidFill>
              </a:rPr>
              <a:t>),</a:t>
            </a:r>
          </a:p>
          <a:p>
            <a:r>
              <a:rPr lang="en-US" sz="2400" dirty="0" smtClean="0">
                <a:solidFill>
                  <a:srgbClr val="FFFFFF"/>
                </a:solidFill>
              </a:rPr>
              <a:t>Circa 1956</a:t>
            </a:r>
            <a:endParaRPr lang="en-US" sz="2400" dirty="0">
              <a:solidFill>
                <a:srgbClr val="FFFFFF"/>
              </a:solidFill>
            </a:endParaRPr>
          </a:p>
        </p:txBody>
      </p:sp>
      <p:sp>
        <p:nvSpPr>
          <p:cNvPr id="6" name="TextBox 5"/>
          <p:cNvSpPr txBox="1"/>
          <p:nvPr/>
        </p:nvSpPr>
        <p:spPr>
          <a:xfrm>
            <a:off x="7042387" y="1962150"/>
            <a:ext cx="1873012" cy="2308324"/>
          </a:xfrm>
          <a:prstGeom prst="rect">
            <a:avLst/>
          </a:prstGeom>
          <a:noFill/>
        </p:spPr>
        <p:txBody>
          <a:bodyPr wrap="square" rtlCol="0">
            <a:spAutoFit/>
          </a:bodyPr>
          <a:lstStyle/>
          <a:p>
            <a:r>
              <a:rPr lang="en-US" sz="2400" dirty="0" smtClean="0">
                <a:solidFill>
                  <a:srgbClr val="FFFFFF"/>
                </a:solidFill>
              </a:rPr>
              <a:t>Total storage space?</a:t>
            </a:r>
          </a:p>
          <a:p>
            <a:endParaRPr lang="en-US" sz="2400" dirty="0">
              <a:solidFill>
                <a:srgbClr val="FFFFFF"/>
              </a:solidFill>
            </a:endParaRPr>
          </a:p>
          <a:p>
            <a:r>
              <a:rPr lang="en-US" sz="2400" dirty="0" smtClean="0">
                <a:solidFill>
                  <a:srgbClr val="FFFFFF"/>
                </a:solidFill>
              </a:rPr>
              <a:t>3.75 MB</a:t>
            </a:r>
          </a:p>
          <a:p>
            <a:r>
              <a:rPr lang="en-US" sz="2400" dirty="0">
                <a:solidFill>
                  <a:srgbClr val="FFFFFF"/>
                </a:solidFill>
              </a:rPr>
              <a:t>a</a:t>
            </a:r>
            <a:r>
              <a:rPr lang="en-US" sz="2400" dirty="0" smtClean="0">
                <a:solidFill>
                  <a:srgbClr val="FFFFFF"/>
                </a:solidFill>
              </a:rPr>
              <a:t>cross fifty 24” platters</a:t>
            </a:r>
            <a:endParaRPr lang="en-US" sz="2400" dirty="0">
              <a:solidFill>
                <a:srgbClr val="FFFFFF"/>
              </a:solidFill>
            </a:endParaRPr>
          </a:p>
        </p:txBody>
      </p:sp>
    </p:spTree>
    <p:extLst>
      <p:ext uri="{BB962C8B-B14F-4D97-AF65-F5344CB8AC3E}">
        <p14:creationId xmlns:p14="http://schemas.microsoft.com/office/powerpoint/2010/main" val="249770975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State of the Art Hardware</a:t>
            </a:r>
          </a:p>
        </p:txBody>
      </p:sp>
      <p:sp>
        <p:nvSpPr>
          <p:cNvPr id="4" name="TextBox 3"/>
          <p:cNvSpPr txBox="1"/>
          <p:nvPr/>
        </p:nvSpPr>
        <p:spPr>
          <a:xfrm>
            <a:off x="152400" y="2419350"/>
            <a:ext cx="1873012" cy="1200328"/>
          </a:xfrm>
          <a:prstGeom prst="rect">
            <a:avLst/>
          </a:prstGeom>
          <a:noFill/>
        </p:spPr>
        <p:txBody>
          <a:bodyPr wrap="square" rtlCol="0">
            <a:spAutoFit/>
          </a:bodyPr>
          <a:lstStyle/>
          <a:p>
            <a:r>
              <a:rPr lang="en-US" sz="2400" dirty="0">
                <a:solidFill>
                  <a:srgbClr val="FFFFFF"/>
                </a:solidFill>
              </a:rPr>
              <a:t>A </a:t>
            </a:r>
            <a:r>
              <a:rPr lang="en-US" sz="2400" dirty="0" smtClean="0">
                <a:solidFill>
                  <a:srgbClr val="FFFFFF"/>
                </a:solidFill>
              </a:rPr>
              <a:t>partially </a:t>
            </a:r>
            <a:r>
              <a:rPr lang="en-US" sz="2400" dirty="0">
                <a:solidFill>
                  <a:srgbClr val="FFFFFF"/>
                </a:solidFill>
              </a:rPr>
              <a:t>disassembled </a:t>
            </a:r>
            <a:r>
              <a:rPr lang="en-US" sz="2400" dirty="0" smtClean="0">
                <a:solidFill>
                  <a:srgbClr val="FFFFFF"/>
                </a:solidFill>
              </a:rPr>
              <a:t>Intel SSD</a:t>
            </a:r>
            <a:endParaRPr lang="en-US" sz="2400" dirty="0">
              <a:solidFill>
                <a:srgbClr val="FFFFFF"/>
              </a:solidFill>
            </a:endParaRPr>
          </a:p>
        </p:txBody>
      </p:sp>
      <p:sp>
        <p:nvSpPr>
          <p:cNvPr id="6" name="TextBox 5"/>
          <p:cNvSpPr txBox="1"/>
          <p:nvPr/>
        </p:nvSpPr>
        <p:spPr>
          <a:xfrm>
            <a:off x="7270988" y="1809750"/>
            <a:ext cx="1873012" cy="2308324"/>
          </a:xfrm>
          <a:prstGeom prst="rect">
            <a:avLst/>
          </a:prstGeom>
          <a:noFill/>
        </p:spPr>
        <p:txBody>
          <a:bodyPr wrap="square" rtlCol="0">
            <a:spAutoFit/>
          </a:bodyPr>
          <a:lstStyle/>
          <a:p>
            <a:r>
              <a:rPr lang="en-US" sz="2400" dirty="0" smtClean="0">
                <a:solidFill>
                  <a:srgbClr val="FFFFFF"/>
                </a:solidFill>
              </a:rPr>
              <a:t>Total storage space?</a:t>
            </a:r>
          </a:p>
          <a:p>
            <a:endParaRPr lang="en-US" sz="2400" dirty="0">
              <a:solidFill>
                <a:srgbClr val="FFFFFF"/>
              </a:solidFill>
            </a:endParaRPr>
          </a:p>
          <a:p>
            <a:r>
              <a:rPr lang="en-US" sz="2400" dirty="0" smtClean="0">
                <a:solidFill>
                  <a:srgbClr val="FFFFFF"/>
                </a:solidFill>
              </a:rPr>
              <a:t>200 GB across 10 NAND chips</a:t>
            </a:r>
            <a:endParaRPr lang="en-US" sz="2400" dirty="0">
              <a:solidFill>
                <a:srgbClr val="FFFFFF"/>
              </a:solidFill>
            </a:endParaRPr>
          </a:p>
        </p:txBody>
      </p:sp>
      <p:pic>
        <p:nvPicPr>
          <p:cNvPr id="2" name="Picture 1" descr="SSD-undernea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679" y="1667852"/>
            <a:ext cx="4876165" cy="2595880"/>
          </a:xfrm>
          <a:prstGeom prst="rect">
            <a:avLst/>
          </a:prstGeom>
        </p:spPr>
      </p:pic>
    </p:spTree>
    <p:extLst>
      <p:ext uri="{BB962C8B-B14F-4D97-AF65-F5344CB8AC3E}">
        <p14:creationId xmlns:p14="http://schemas.microsoft.com/office/powerpoint/2010/main" val="265190299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State of the Art Hardware</a:t>
            </a:r>
          </a:p>
        </p:txBody>
      </p:sp>
      <p:sp>
        <p:nvSpPr>
          <p:cNvPr id="4" name="TextBox 3"/>
          <p:cNvSpPr txBox="1"/>
          <p:nvPr/>
        </p:nvSpPr>
        <p:spPr>
          <a:xfrm>
            <a:off x="152400" y="2419350"/>
            <a:ext cx="1873012" cy="1200328"/>
          </a:xfrm>
          <a:prstGeom prst="rect">
            <a:avLst/>
          </a:prstGeom>
          <a:noFill/>
        </p:spPr>
        <p:txBody>
          <a:bodyPr wrap="square" rtlCol="0">
            <a:spAutoFit/>
          </a:bodyPr>
          <a:lstStyle/>
          <a:p>
            <a:r>
              <a:rPr lang="en-US" sz="2400" dirty="0">
                <a:solidFill>
                  <a:srgbClr val="FFFFFF"/>
                </a:solidFill>
              </a:rPr>
              <a:t>A </a:t>
            </a:r>
            <a:r>
              <a:rPr lang="en-US" sz="2400" dirty="0" smtClean="0">
                <a:solidFill>
                  <a:srgbClr val="FFFFFF"/>
                </a:solidFill>
              </a:rPr>
              <a:t>partially </a:t>
            </a:r>
            <a:r>
              <a:rPr lang="en-US" sz="2400" dirty="0">
                <a:solidFill>
                  <a:srgbClr val="FFFFFF"/>
                </a:solidFill>
              </a:rPr>
              <a:t>disassembled </a:t>
            </a:r>
            <a:r>
              <a:rPr lang="en-US" sz="2400" dirty="0" err="1" smtClean="0">
                <a:solidFill>
                  <a:srgbClr val="FFFFFF"/>
                </a:solidFill>
              </a:rPr>
              <a:t>PCIe</a:t>
            </a:r>
            <a:r>
              <a:rPr lang="en-US" sz="2400" dirty="0" smtClean="0">
                <a:solidFill>
                  <a:srgbClr val="FFFFFF"/>
                </a:solidFill>
              </a:rPr>
              <a:t> SSD</a:t>
            </a:r>
            <a:endParaRPr lang="en-US" sz="2400" dirty="0">
              <a:solidFill>
                <a:srgbClr val="FFFFFF"/>
              </a:solidFill>
            </a:endParaRPr>
          </a:p>
        </p:txBody>
      </p:sp>
      <p:sp>
        <p:nvSpPr>
          <p:cNvPr id="6" name="TextBox 5"/>
          <p:cNvSpPr txBox="1"/>
          <p:nvPr/>
        </p:nvSpPr>
        <p:spPr>
          <a:xfrm>
            <a:off x="7270988" y="1809750"/>
            <a:ext cx="1873012" cy="2308324"/>
          </a:xfrm>
          <a:prstGeom prst="rect">
            <a:avLst/>
          </a:prstGeom>
          <a:noFill/>
        </p:spPr>
        <p:txBody>
          <a:bodyPr wrap="square" rtlCol="0">
            <a:spAutoFit/>
          </a:bodyPr>
          <a:lstStyle/>
          <a:p>
            <a:r>
              <a:rPr lang="en-US" sz="2400" dirty="0" smtClean="0">
                <a:solidFill>
                  <a:srgbClr val="FFFFFF"/>
                </a:solidFill>
              </a:rPr>
              <a:t>Total storage space?</a:t>
            </a:r>
          </a:p>
          <a:p>
            <a:endParaRPr lang="en-US" sz="2400" dirty="0">
              <a:solidFill>
                <a:srgbClr val="FFFFFF"/>
              </a:solidFill>
            </a:endParaRPr>
          </a:p>
          <a:p>
            <a:r>
              <a:rPr lang="en-US" sz="2400" dirty="0" smtClean="0">
                <a:solidFill>
                  <a:srgbClr val="FFFFFF"/>
                </a:solidFill>
              </a:rPr>
              <a:t>1.6 TB</a:t>
            </a:r>
          </a:p>
          <a:p>
            <a:r>
              <a:rPr lang="en-US" sz="2400" dirty="0" smtClean="0">
                <a:solidFill>
                  <a:srgbClr val="FFFFFF"/>
                </a:solidFill>
              </a:rPr>
              <a:t>across 12 NAND chips</a:t>
            </a:r>
            <a:endParaRPr lang="en-US" sz="2400" dirty="0">
              <a:solidFill>
                <a:srgbClr val="FFFFFF"/>
              </a:solidFill>
            </a:endParaRPr>
          </a:p>
        </p:txBody>
      </p:sp>
      <p:pic>
        <p:nvPicPr>
          <p:cNvPr id="5" name="Picture 4" descr="PCIe-SSDv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044" y="1305682"/>
            <a:ext cx="5266944" cy="3310128"/>
          </a:xfrm>
          <a:prstGeom prst="rect">
            <a:avLst/>
          </a:prstGeom>
        </p:spPr>
      </p:pic>
    </p:spTree>
    <p:extLst>
      <p:ext uri="{BB962C8B-B14F-4D97-AF65-F5344CB8AC3E}">
        <p14:creationId xmlns:p14="http://schemas.microsoft.com/office/powerpoint/2010/main" val="2932381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36788" y="133350"/>
            <a:ext cx="8578611" cy="685800"/>
          </a:xfrm>
        </p:spPr>
        <p:txBody>
          <a:bodyPr anchor="ctr">
            <a:normAutofit/>
          </a:bodyPr>
          <a:lstStyle/>
          <a:p>
            <a:pPr marL="0" indent="0" algn="ctr">
              <a:buNone/>
            </a:pPr>
            <a:r>
              <a:rPr lang="en-US" sz="2800" dirty="0" smtClean="0">
                <a:solidFill>
                  <a:srgbClr val="FFC000"/>
                </a:solidFill>
                <a:latin typeface="Arial" charset="0"/>
                <a:ea typeface="Arial" charset="0"/>
                <a:cs typeface="Arial" charset="0"/>
              </a:rPr>
              <a:t>S.M.A.R.T.  </a:t>
            </a:r>
            <a:r>
              <a:rPr lang="en-US" sz="2800" dirty="0">
                <a:solidFill>
                  <a:srgbClr val="FFC000"/>
                </a:solidFill>
                <a:latin typeface="Arial" charset="0"/>
                <a:ea typeface="Arial" charset="0"/>
                <a:cs typeface="Arial" charset="0"/>
              </a:rPr>
              <a:t>a</a:t>
            </a:r>
            <a:r>
              <a:rPr lang="en-US" sz="2800" dirty="0" smtClean="0">
                <a:solidFill>
                  <a:srgbClr val="FFC000"/>
                </a:solidFill>
                <a:latin typeface="Arial" charset="0"/>
                <a:ea typeface="Arial" charset="0"/>
                <a:cs typeface="Arial" charset="0"/>
              </a:rPr>
              <a:t>ka  “I’m not dead yet!”</a:t>
            </a:r>
          </a:p>
        </p:txBody>
      </p:sp>
      <p:sp>
        <p:nvSpPr>
          <p:cNvPr id="3" name="Content Placeholder 2"/>
          <p:cNvSpPr txBox="1">
            <a:spLocks/>
          </p:cNvSpPr>
          <p:nvPr/>
        </p:nvSpPr>
        <p:spPr bwMode="auto">
          <a:xfrm>
            <a:off x="336788" y="843340"/>
            <a:ext cx="8578611" cy="4300159"/>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normAutofit fontScale="62500" lnSpcReduction="20000"/>
          </a:bodyPr>
          <a:lstStyle>
            <a:lvl1pPr marL="207169" indent="-207169" algn="l" rtl="0" fontAlgn="base">
              <a:lnSpc>
                <a:spcPct val="90000"/>
              </a:lnSpc>
              <a:spcBef>
                <a:spcPts val="585"/>
              </a:spcBef>
              <a:spcAft>
                <a:spcPct val="0"/>
              </a:spcAft>
              <a:buClr>
                <a:srgbClr val="FFFFFF"/>
              </a:buClr>
              <a:buSzPct val="89000"/>
              <a:buFont typeface="Sketch Gothic Light" charset="0"/>
              <a:buChar char="•"/>
              <a:defRPr sz="2600">
                <a:solidFill>
                  <a:srgbClr val="FFFFFF"/>
                </a:solidFill>
                <a:latin typeface="+mn-lt"/>
                <a:ea typeface="+mn-ea"/>
                <a:cs typeface="+mn-cs"/>
                <a:sym typeface="Sketch Gothic Light" charset="0"/>
              </a:defRPr>
            </a:lvl1pPr>
            <a:lvl2pPr marL="385048" indent="-177880" algn="l" rtl="0" fontAlgn="base">
              <a:lnSpc>
                <a:spcPct val="90000"/>
              </a:lnSpc>
              <a:spcBef>
                <a:spcPts val="495"/>
              </a:spcBef>
              <a:spcAft>
                <a:spcPct val="0"/>
              </a:spcAft>
              <a:buClr>
                <a:srgbClr val="FFFFFF"/>
              </a:buClr>
              <a:buSzPct val="89000"/>
              <a:buFont typeface="Sketch Gothic Light" charset="0"/>
              <a:buChar char="•"/>
              <a:defRPr sz="2300">
                <a:solidFill>
                  <a:srgbClr val="FFFFFF"/>
                </a:solidFill>
                <a:latin typeface="+mn-lt"/>
                <a:ea typeface="+mn-ea"/>
                <a:cs typeface="+mn-cs"/>
                <a:sym typeface="Sketch Gothic Light" charset="0"/>
              </a:defRPr>
            </a:lvl2pPr>
            <a:lvl3pPr marL="566500" indent="-181451" algn="l" rtl="0" fontAlgn="base">
              <a:lnSpc>
                <a:spcPct val="90000"/>
              </a:lnSpc>
              <a:spcBef>
                <a:spcPts val="450"/>
              </a:spcBef>
              <a:spcAft>
                <a:spcPct val="0"/>
              </a:spcAft>
              <a:buClr>
                <a:srgbClr val="FFFFFF"/>
              </a:buClr>
              <a:buSzPct val="89000"/>
              <a:buFont typeface="Sketch Gothic Light" charset="0"/>
              <a:buChar char="•"/>
              <a:defRPr sz="2100">
                <a:solidFill>
                  <a:srgbClr val="FFFFFF"/>
                </a:solidFill>
                <a:latin typeface="+mn-lt"/>
                <a:ea typeface="+mn-ea"/>
                <a:cs typeface="+mn-cs"/>
                <a:sym typeface="Sketch Gothic Light" charset="0"/>
              </a:defRPr>
            </a:lvl3pPr>
            <a:lvl4pPr marL="722233" indent="-155734"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4pPr>
            <a:lvl5pPr marL="87368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5pPr>
            <a:lvl6pPr marL="107942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6pPr>
            <a:lvl7pPr marL="128516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7pPr>
            <a:lvl8pPr marL="149090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8pPr>
            <a:lvl9pPr marL="1696641" indent="-151448" algn="l" rtl="0" fontAlgn="base">
              <a:lnSpc>
                <a:spcPct val="90000"/>
              </a:lnSpc>
              <a:spcBef>
                <a:spcPts val="315"/>
              </a:spcBef>
              <a:spcAft>
                <a:spcPct val="0"/>
              </a:spcAft>
              <a:buClr>
                <a:srgbClr val="FFFFFF"/>
              </a:buClr>
              <a:buSzPct val="89000"/>
              <a:buFont typeface="Wingdings" charset="0"/>
              <a:buChar char="q"/>
              <a:defRPr sz="1600">
                <a:solidFill>
                  <a:srgbClr val="FFFFFF"/>
                </a:solidFill>
                <a:latin typeface="+mn-lt"/>
                <a:ea typeface="+mn-ea"/>
                <a:cs typeface="+mn-cs"/>
                <a:sym typeface="Sketch Gothic Light" charset="0"/>
              </a:defRPr>
            </a:lvl9pPr>
          </a:lstStyle>
          <a:p>
            <a:pPr marL="0" indent="0">
              <a:buFont typeface="Sketch Gothic Light" charset="0"/>
              <a:buNone/>
            </a:pPr>
            <a:r>
              <a:rPr lang="en-US" sz="2000" b="1" dirty="0" smtClean="0">
                <a:latin typeface="Gill Sans" charset="0"/>
                <a:ea typeface="Gill Sans" charset="0"/>
                <a:cs typeface="Gill Sans" charset="0"/>
              </a:rPr>
              <a:t>Places where a hard drive can fail:</a:t>
            </a:r>
          </a:p>
          <a:p>
            <a:pPr marL="0" indent="0">
              <a:buFont typeface="Sketch Gothic Light" charset="0"/>
              <a:buNone/>
            </a:pPr>
            <a:endParaRPr lang="en-US" sz="2000" b="1" dirty="0">
              <a:latin typeface="Gill Sans" charset="0"/>
              <a:ea typeface="Gill Sans" charset="0"/>
              <a:cs typeface="Gill Sans" charset="0"/>
            </a:endParaRPr>
          </a:p>
          <a:p>
            <a:r>
              <a:rPr lang="en-US" sz="2000" dirty="0" smtClean="0">
                <a:latin typeface="Gill Sans" charset="0"/>
                <a:ea typeface="Gill Sans" charset="0"/>
                <a:cs typeface="Gill Sans" charset="0"/>
              </a:rPr>
              <a:t>Controller, electronic components</a:t>
            </a:r>
          </a:p>
          <a:p>
            <a:r>
              <a:rPr lang="en-US" sz="2000" dirty="0" smtClean="0">
                <a:latin typeface="Gill Sans" charset="0"/>
                <a:ea typeface="Gill Sans" charset="0"/>
                <a:cs typeface="Gill Sans" charset="0"/>
              </a:rPr>
              <a:t>Hardware – platter arm, motor, mechanical components</a:t>
            </a:r>
          </a:p>
          <a:p>
            <a:endParaRPr lang="en-US" sz="2000" dirty="0">
              <a:latin typeface="Gill Sans" charset="0"/>
              <a:ea typeface="Gill Sans" charset="0"/>
              <a:cs typeface="Gill Sans" charset="0"/>
            </a:endParaRPr>
          </a:p>
          <a:p>
            <a:pPr marL="0" indent="0">
              <a:buNone/>
            </a:pPr>
            <a:r>
              <a:rPr lang="en-US" sz="2000" b="1" dirty="0" smtClean="0">
                <a:latin typeface="Gill Sans" charset="0"/>
                <a:ea typeface="Gill Sans" charset="0"/>
                <a:cs typeface="Gill Sans" charset="0"/>
              </a:rPr>
              <a:t>Detecting impending failure </a:t>
            </a:r>
          </a:p>
          <a:p>
            <a:pPr marL="0" indent="0">
              <a:buNone/>
            </a:pPr>
            <a:r>
              <a:rPr lang="en-US" sz="2000" b="1" dirty="0" smtClean="0">
                <a:latin typeface="Gill Sans" charset="0"/>
                <a:ea typeface="Gill Sans" charset="0"/>
                <a:cs typeface="Gill Sans" charset="0"/>
              </a:rPr>
              <a:t>with S.M.A.R.T. metrics:</a:t>
            </a:r>
          </a:p>
          <a:p>
            <a:pPr marL="0" indent="0">
              <a:buNone/>
            </a:pPr>
            <a:endParaRPr lang="en-US" sz="2000" b="1" dirty="0" smtClean="0">
              <a:latin typeface="Gill Sans" charset="0"/>
              <a:ea typeface="Gill Sans" charset="0"/>
              <a:cs typeface="Gill Sans" charset="0"/>
            </a:endParaRPr>
          </a:p>
          <a:p>
            <a:r>
              <a:rPr lang="en-US" sz="2000" dirty="0">
                <a:latin typeface="Gill Sans" charset="0"/>
                <a:ea typeface="Gill Sans" charset="0"/>
                <a:cs typeface="Gill Sans" charset="0"/>
              </a:rPr>
              <a:t>Read Error Rate</a:t>
            </a:r>
          </a:p>
          <a:p>
            <a:r>
              <a:rPr lang="en-US" sz="2000" dirty="0">
                <a:latin typeface="Gill Sans" charset="0"/>
                <a:ea typeface="Gill Sans" charset="0"/>
                <a:cs typeface="Gill Sans" charset="0"/>
              </a:rPr>
              <a:t>Throughput Performance</a:t>
            </a:r>
          </a:p>
          <a:p>
            <a:r>
              <a:rPr lang="en-US" sz="2000" dirty="0">
                <a:latin typeface="Gill Sans" charset="0"/>
                <a:ea typeface="Gill Sans" charset="0"/>
                <a:cs typeface="Gill Sans" charset="0"/>
              </a:rPr>
              <a:t>Spin-Up Time</a:t>
            </a:r>
          </a:p>
          <a:p>
            <a:r>
              <a:rPr lang="en-US" sz="2000" dirty="0">
                <a:latin typeface="Gill Sans" charset="0"/>
                <a:ea typeface="Gill Sans" charset="0"/>
                <a:cs typeface="Gill Sans" charset="0"/>
              </a:rPr>
              <a:t>Start/Stop Count</a:t>
            </a:r>
          </a:p>
          <a:p>
            <a:r>
              <a:rPr lang="en-US" sz="2000" dirty="0">
                <a:latin typeface="Gill Sans" charset="0"/>
                <a:ea typeface="Gill Sans" charset="0"/>
                <a:cs typeface="Gill Sans" charset="0"/>
              </a:rPr>
              <a:t>Seek Error Rate</a:t>
            </a:r>
          </a:p>
          <a:p>
            <a:r>
              <a:rPr lang="en-US" sz="2000" dirty="0">
                <a:latin typeface="Gill Sans" charset="0"/>
                <a:ea typeface="Gill Sans" charset="0"/>
                <a:cs typeface="Gill Sans" charset="0"/>
              </a:rPr>
              <a:t>Seek Time Performance</a:t>
            </a:r>
          </a:p>
          <a:p>
            <a:r>
              <a:rPr lang="en-US" sz="2000" dirty="0">
                <a:latin typeface="Gill Sans" charset="0"/>
                <a:ea typeface="Gill Sans" charset="0"/>
                <a:cs typeface="Gill Sans" charset="0"/>
              </a:rPr>
              <a:t>Power-On Hours (POH)</a:t>
            </a:r>
          </a:p>
          <a:p>
            <a:r>
              <a:rPr lang="en-US" sz="2000" dirty="0">
                <a:latin typeface="Gill Sans" charset="0"/>
                <a:ea typeface="Gill Sans" charset="0"/>
                <a:cs typeface="Gill Sans" charset="0"/>
              </a:rPr>
              <a:t>Spin Retry Count</a:t>
            </a:r>
          </a:p>
          <a:p>
            <a:r>
              <a:rPr lang="en-US" sz="2000" dirty="0">
                <a:latin typeface="Gill Sans" charset="0"/>
                <a:ea typeface="Gill Sans" charset="0"/>
                <a:cs typeface="Gill Sans" charset="0"/>
              </a:rPr>
              <a:t>Recalibration </a:t>
            </a:r>
            <a:r>
              <a:rPr lang="en-US" sz="2000" dirty="0" smtClean="0">
                <a:latin typeface="Gill Sans" charset="0"/>
                <a:ea typeface="Gill Sans" charset="0"/>
                <a:cs typeface="Gill Sans" charset="0"/>
              </a:rPr>
              <a:t>Retries</a:t>
            </a:r>
            <a:endParaRPr lang="en-US" sz="2000" dirty="0">
              <a:latin typeface="Gill Sans" charset="0"/>
              <a:ea typeface="Gill Sans" charset="0"/>
              <a:cs typeface="Gill Sans" charset="0"/>
            </a:endParaRPr>
          </a:p>
          <a:p>
            <a:r>
              <a:rPr lang="en-US" sz="2000" dirty="0">
                <a:latin typeface="Gill Sans" charset="0"/>
                <a:ea typeface="Gill Sans" charset="0"/>
                <a:cs typeface="Gill Sans" charset="0"/>
              </a:rPr>
              <a:t>Power Cycle Count</a:t>
            </a:r>
          </a:p>
          <a:p>
            <a:r>
              <a:rPr lang="en-US" sz="2000" dirty="0" smtClean="0">
                <a:latin typeface="Gill Sans" charset="0"/>
                <a:ea typeface="Gill Sans" charset="0"/>
                <a:cs typeface="Gill Sans" charset="0"/>
              </a:rPr>
              <a:t>SSD </a:t>
            </a:r>
            <a:r>
              <a:rPr lang="en-US" sz="2000" dirty="0">
                <a:latin typeface="Gill Sans" charset="0"/>
                <a:ea typeface="Gill Sans" charset="0"/>
                <a:cs typeface="Gill Sans" charset="0"/>
              </a:rPr>
              <a:t>Erase Fail Count</a:t>
            </a:r>
          </a:p>
          <a:p>
            <a:r>
              <a:rPr lang="en-US" sz="2000" dirty="0" smtClean="0">
                <a:latin typeface="Gill Sans" charset="0"/>
                <a:ea typeface="Gill Sans" charset="0"/>
                <a:cs typeface="Gill Sans" charset="0"/>
              </a:rPr>
              <a:t>Unexpected </a:t>
            </a:r>
            <a:r>
              <a:rPr lang="en-US" sz="2000" dirty="0">
                <a:latin typeface="Gill Sans" charset="0"/>
                <a:ea typeface="Gill Sans" charset="0"/>
                <a:cs typeface="Gill Sans" charset="0"/>
              </a:rPr>
              <a:t>power loss </a:t>
            </a:r>
            <a:r>
              <a:rPr lang="en-US" sz="2000" dirty="0" smtClean="0">
                <a:latin typeface="Gill Sans" charset="0"/>
                <a:ea typeface="Gill Sans" charset="0"/>
                <a:cs typeface="Gill Sans" charset="0"/>
              </a:rPr>
              <a:t>count</a:t>
            </a:r>
            <a:endParaRPr lang="en-US" sz="2000" dirty="0">
              <a:latin typeface="Gill Sans" charset="0"/>
              <a:ea typeface="Gill Sans" charset="0"/>
              <a:cs typeface="Gill Sans" charset="0"/>
            </a:endParaRPr>
          </a:p>
          <a:p>
            <a:pPr marL="0" indent="0">
              <a:buFont typeface="Sketch Gothic Light" charset="0"/>
              <a:buNone/>
            </a:pPr>
            <a:endParaRPr lang="en-US" sz="2000" dirty="0" smtClean="0">
              <a:latin typeface="Gill Sans" charset="0"/>
              <a:ea typeface="Gill Sans" charset="0"/>
              <a:cs typeface="Gill Sans" charset="0"/>
            </a:endParaRPr>
          </a:p>
        </p:txBody>
      </p:sp>
      <p:pic>
        <p:nvPicPr>
          <p:cNvPr id="2" name="Picture 1" descr="SMA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885950"/>
            <a:ext cx="4829175" cy="2990850"/>
          </a:xfrm>
          <a:prstGeom prst="rect">
            <a:avLst/>
          </a:prstGeom>
        </p:spPr>
      </p:pic>
    </p:spTree>
    <p:extLst>
      <p:ext uri="{BB962C8B-B14F-4D97-AF65-F5344CB8AC3E}">
        <p14:creationId xmlns:p14="http://schemas.microsoft.com/office/powerpoint/2010/main" val="42340863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itle and Bullets">
  <a:themeElements>
    <a:clrScheme name="">
      <a:dk1>
        <a:srgbClr val="000000"/>
      </a:dk1>
      <a:lt1>
        <a:srgbClr val="FFFFFF"/>
      </a:lt1>
      <a:dk2>
        <a:srgbClr val="000000"/>
      </a:dk2>
      <a:lt2>
        <a:srgbClr val="808080"/>
      </a:lt2>
      <a:accent1>
        <a:srgbClr val="676767"/>
      </a:accent1>
      <a:accent2>
        <a:srgbClr val="333399"/>
      </a:accent2>
      <a:accent3>
        <a:srgbClr val="FFFFFF"/>
      </a:accent3>
      <a:accent4>
        <a:srgbClr val="000000"/>
      </a:accent4>
      <a:accent5>
        <a:srgbClr val="B8B8B8"/>
      </a:accent5>
      <a:accent6>
        <a:srgbClr val="2D2D8A"/>
      </a:accent6>
      <a:hlink>
        <a:srgbClr val="009999"/>
      </a:hlink>
      <a:folHlink>
        <a:srgbClr val="99CC00"/>
      </a:folHlink>
    </a:clrScheme>
    <a:fontScheme name="Title and Bullets">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nd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Default - Panel">
  <a:themeElements>
    <a:clrScheme name="Default - Pan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Panel">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Pan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Default - Blank ReInvent">
  <a:themeElements>
    <a:clrScheme name="Default - Blank ReInv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Blank ReInvent">
      <a:majorFont>
        <a:latin typeface="Sketch Gothic Light"/>
        <a:ea typeface="ヒラギノ角ゴ ProN W3"/>
        <a:cs typeface="ヒラギノ角ゴ ProN W3"/>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lank ReInv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Default - Opening 1">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Default - Opening 1">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Opening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 Amazon Speaker">
  <a:themeElements>
    <a:clrScheme name="Default - Amazon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Amazon Speaker">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Amazon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copy 1">
  <a:themeElements>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copy 1">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Opening 1">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Default - Opening 1">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Opening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 1_Title and Content copy 3">
  <a:themeElements>
    <a:clrScheme name="Default - 1_Title and Content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copy 3">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efault - Guest Speaker">
  <a:themeElements>
    <a:clrScheme name="Default - Guest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Guest Speaker">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Guest Speak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fault - Thank You">
  <a:themeElements>
    <a:clrScheme name="Default - Thank Yo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hank You">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hank Yo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 1_Title and Content copy 1">
  <a:themeElements>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copy 1">
      <a:majorFont>
        <a:latin typeface="Sketch Gothic Bold"/>
        <a:ea typeface="ヒラギノ角ゴ ProN W6"/>
        <a:cs typeface="ヒラギノ角ゴ ProN W6"/>
      </a:majorFont>
      <a:minorFont>
        <a:latin typeface="Sketch Gothic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Default - BREAK">
  <a:themeElements>
    <a:clrScheme name="Default - BREA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BREAK">
      <a:majorFont>
        <a:latin typeface="Sketch Gothic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4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REA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27788</TotalTime>
  <Pages>0</Pages>
  <Words>4028</Words>
  <Characters>0</Characters>
  <Application>Microsoft Macintosh PowerPoint</Application>
  <PresentationFormat>On-screen Show (16:9)</PresentationFormat>
  <Lines>0</Lines>
  <Paragraphs>382</Paragraphs>
  <Slides>38</Slides>
  <Notes>38</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38</vt:i4>
      </vt:variant>
    </vt:vector>
  </HeadingPairs>
  <TitlesOfParts>
    <vt:vector size="60" baseType="lpstr">
      <vt:lpstr>Arial Bold</vt:lpstr>
      <vt:lpstr>Consolas</vt:lpstr>
      <vt:lpstr>Gill Sans</vt:lpstr>
      <vt:lpstr>ＭＳ Ｐゴシック</vt:lpstr>
      <vt:lpstr>Sketch Gothic Bold</vt:lpstr>
      <vt:lpstr>Sketch Gothic Light</vt:lpstr>
      <vt:lpstr>Wingdings</vt:lpstr>
      <vt:lpstr>ヒラギノ角ゴ ProN W3</vt:lpstr>
      <vt:lpstr>ヒラギノ角ゴ ProN W6</vt:lpstr>
      <vt:lpstr>Arial</vt:lpstr>
      <vt:lpstr>Title and Bullets</vt:lpstr>
      <vt:lpstr>Default - Amazon Speaker</vt:lpstr>
      <vt:lpstr>Default - 1_Title and Content copy 1</vt:lpstr>
      <vt:lpstr>Default - Opening 1</vt:lpstr>
      <vt:lpstr>Default - 1_Title and Content copy 3</vt:lpstr>
      <vt:lpstr>Default - Guest Speaker</vt:lpstr>
      <vt:lpstr>Default - Thank You</vt:lpstr>
      <vt:lpstr>Default - 1_Title and Content copy 1</vt:lpstr>
      <vt:lpstr>Default - BREAK</vt:lpstr>
      <vt:lpstr>Default - Panel</vt:lpstr>
      <vt:lpstr>Default - Blank ReInvent</vt:lpstr>
      <vt:lpstr>Default - Opening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AWS</dc:creator>
  <dc:description>Template Designer: peteh@amazon.com
Event Date: November 27, 28, 29, 2012
Event Location: The Venitian - Las Vegas, NV</dc:description>
  <cp:lastModifiedBy>Microsoft Office User</cp:lastModifiedBy>
  <cp:revision>384</cp:revision>
  <cp:lastPrinted>2015-11-01T21:02:24Z</cp:lastPrinted>
  <dcterms:modified xsi:type="dcterms:W3CDTF">2016-11-16T19:01:28Z</dcterms:modified>
</cp:coreProperties>
</file>